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2"/>
  </p:notesMasterIdLst>
  <p:sldIdLst>
    <p:sldId id="291" r:id="rId2"/>
    <p:sldId id="302" r:id="rId3"/>
    <p:sldId id="296" r:id="rId4"/>
    <p:sldId id="297" r:id="rId5"/>
    <p:sldId id="284" r:id="rId6"/>
    <p:sldId id="286" r:id="rId7"/>
    <p:sldId id="294" r:id="rId8"/>
    <p:sldId id="299" r:id="rId9"/>
    <p:sldId id="298" r:id="rId10"/>
    <p:sldId id="301" r:id="rId1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jB7+0Lldx6yBbw53RdgeV+z9RRm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C27A964-D7D7-4736-8FAB-E273DA6CFB76}">
  <a:tblStyle styleId="{1C27A964-D7D7-4736-8FAB-E273DA6CFB76}" styleName="Table_0">
    <a:wholeTbl>
      <a:tcTxStyle>
        <a:font>
          <a:latin typeface="Arial"/>
          <a:ea typeface="Arial"/>
          <a:cs typeface="Arial"/>
        </a:font>
        <a:srgbClr val="000000"/>
      </a:tcTxStyle>
      <a:tcStyle>
        <a:tcBdr>
          <a:left>
            <a:ln cap="flat" cmpd="sng">
              <a:solidFill>
                <a:srgbClr val="000000"/>
              </a:solidFill>
              <a:prstDash val="solid"/>
              <a:round/>
              <a:headEnd type="none" w="sm" len="sm"/>
              <a:tailEnd type="none" w="sm" len="sm"/>
            </a:ln>
          </a:left>
          <a:right>
            <a:ln cap="flat" cmpd="sng">
              <a:solidFill>
                <a:srgbClr val="000000"/>
              </a:solidFill>
              <a:prstDash val="solid"/>
              <a:round/>
              <a:headEnd type="none" w="sm" len="sm"/>
              <a:tailEnd type="none" w="sm" len="sm"/>
            </a:ln>
          </a:right>
          <a:top>
            <a:ln cap="flat" cmpd="sng">
              <a:solidFill>
                <a:srgbClr val="000000"/>
              </a:solidFill>
              <a:prstDash val="solid"/>
              <a:round/>
              <a:headEnd type="none" w="sm" len="sm"/>
              <a:tailEnd type="none" w="sm" len="sm"/>
            </a:ln>
          </a:top>
          <a:bottom>
            <a:ln cap="flat" cmpd="sng">
              <a:solidFill>
                <a:srgbClr val="000000"/>
              </a:solidFill>
              <a:prstDash val="solid"/>
              <a:round/>
              <a:headEnd type="none" w="sm" len="sm"/>
              <a:tailEnd type="none" w="sm" len="sm"/>
            </a:ln>
          </a:bottom>
          <a:insideH>
            <a:ln cap="flat" cmpd="sng">
              <a:solidFill>
                <a:srgbClr val="000000"/>
              </a:solidFill>
              <a:prstDash val="solid"/>
              <a:round/>
              <a:headEnd type="none" w="sm" len="sm"/>
              <a:tailEnd type="none" w="sm" len="sm"/>
            </a:ln>
          </a:insideH>
          <a:insideV>
            <a:ln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BBDFA06-54F4-464E-ACE8-7AFF896A261F}"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8EE"/>
          </a:solidFill>
        </a:fill>
      </a:tcStyle>
    </a:wholeTbl>
    <a:band1H>
      <a:tcTxStyle/>
      <a:tcStyle>
        <a:tcBdr/>
        <a:fill>
          <a:solidFill>
            <a:srgbClr val="CBCEDB"/>
          </a:solidFill>
        </a:fill>
      </a:tcStyle>
    </a:band1H>
    <a:band2H>
      <a:tcTxStyle/>
      <a:tcStyle>
        <a:tcBdr/>
      </a:tcStyle>
    </a:band2H>
    <a:band1V>
      <a:tcTxStyle/>
      <a:tcStyle>
        <a:tcBdr/>
        <a:fill>
          <a:solidFill>
            <a:srgbClr val="CBCEDB"/>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21" autoAdjust="0"/>
    <p:restoredTop sz="94660"/>
  </p:normalViewPr>
  <p:slideViewPr>
    <p:cSldViewPr snapToGrid="0">
      <p:cViewPr varScale="1">
        <p:scale>
          <a:sx n="82" d="100"/>
          <a:sy n="82" d="100"/>
        </p:scale>
        <p:origin x="502" y="5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3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customschemas.google.com/relationships/presentationmetadata" Target="metadata"/><Relationship Id="rId5" Type="http://schemas.openxmlformats.org/officeDocument/2006/relationships/slide" Target="slides/slide4.xml"/><Relationship Id="rId36"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arl%20Lackmann\Downloads\statistic_id555795_estimated-number-of-homeless-people-in-the-us-2007-2018.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Carl%20Lackmann\Downloads\statistic_id555795_estimated-number-of-homeless-people-in-the-us-2007-2018%20(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Carl%20Lackmann\AppData\Roaming\Microsoft\Excel\Kopie%20von%20main%20Teamversion%20(version%201).xlsb"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baseline="-25000" dirty="0"/>
              <a:t>2</a:t>
            </a:r>
            <a:r>
              <a:rPr lang="en-GB" dirty="0"/>
              <a:t>Number of homeless people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0.11602843394575678"/>
          <c:y val="0.18564814814814815"/>
          <c:w val="0.83952712160979881"/>
          <c:h val="0.73111111111111116"/>
        </c:manualLayout>
      </c:layout>
      <c:barChart>
        <c:barDir val="col"/>
        <c:grouping val="clustered"/>
        <c:varyColors val="0"/>
        <c:ser>
          <c:idx val="0"/>
          <c:order val="0"/>
          <c:spPr>
            <a:solidFill>
              <a:schemeClr val="accent1"/>
            </a:solidFill>
            <a:ln>
              <a:noFill/>
            </a:ln>
            <a:effectLst/>
          </c:spPr>
          <c:invertIfNegative val="0"/>
          <c:cat>
            <c:strRef>
              <c:f>Data!$B$6:$B$17</c:f>
              <c:strCach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strCache>
            </c:strRef>
          </c:cat>
          <c:val>
            <c:numRef>
              <c:f>Data!$C$6:$C$17</c:f>
              <c:numCache>
                <c:formatCode>#,##0</c:formatCode>
                <c:ptCount val="12"/>
                <c:pt idx="0">
                  <c:v>647258</c:v>
                </c:pt>
                <c:pt idx="1">
                  <c:v>639784</c:v>
                </c:pt>
                <c:pt idx="2">
                  <c:v>630227</c:v>
                </c:pt>
                <c:pt idx="3">
                  <c:v>637077</c:v>
                </c:pt>
                <c:pt idx="4">
                  <c:v>623788</c:v>
                </c:pt>
                <c:pt idx="5">
                  <c:v>621553</c:v>
                </c:pt>
                <c:pt idx="6">
                  <c:v>590364</c:v>
                </c:pt>
                <c:pt idx="7">
                  <c:v>576450</c:v>
                </c:pt>
                <c:pt idx="8">
                  <c:v>564708</c:v>
                </c:pt>
                <c:pt idx="9">
                  <c:v>549928</c:v>
                </c:pt>
                <c:pt idx="10">
                  <c:v>553742</c:v>
                </c:pt>
                <c:pt idx="11">
                  <c:v>552830</c:v>
                </c:pt>
              </c:numCache>
            </c:numRef>
          </c:val>
          <c:extLst>
            <c:ext xmlns:c16="http://schemas.microsoft.com/office/drawing/2014/chart" uri="{C3380CC4-5D6E-409C-BE32-E72D297353CC}">
              <c16:uniqueId val="{00000000-202F-4EF8-ADE8-CE35B4B829CC}"/>
            </c:ext>
          </c:extLst>
        </c:ser>
        <c:dLbls>
          <c:showLegendKey val="0"/>
          <c:showVal val="0"/>
          <c:showCatName val="0"/>
          <c:showSerName val="0"/>
          <c:showPercent val="0"/>
          <c:showBubbleSize val="0"/>
        </c:dLbls>
        <c:gapWidth val="219"/>
        <c:overlap val="-27"/>
        <c:axId val="1790232832"/>
        <c:axId val="1784779408"/>
      </c:barChart>
      <c:catAx>
        <c:axId val="1790232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784779408"/>
        <c:crosses val="autoZero"/>
        <c:auto val="1"/>
        <c:lblAlgn val="ctr"/>
        <c:lblOffset val="100"/>
        <c:noMultiLvlLbl val="0"/>
      </c:catAx>
      <c:valAx>
        <c:axId val="17847794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7902328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aseline="-25000" dirty="0"/>
              <a:t>3</a:t>
            </a:r>
            <a:r>
              <a:rPr lang="en-US" dirty="0"/>
              <a:t>Homeless per 1000 capita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clustered"/>
        <c:varyColors val="0"/>
        <c:ser>
          <c:idx val="0"/>
          <c:order val="0"/>
          <c:tx>
            <c:strRef>
              <c:f>Data!$C$5</c:f>
              <c:strCache>
                <c:ptCount val="1"/>
              </c:strCache>
            </c:strRef>
          </c:tx>
          <c:spPr>
            <a:solidFill>
              <a:schemeClr val="accent1">
                <a:tint val="50000"/>
              </a:schemeClr>
            </a:solidFill>
            <a:ln>
              <a:noFill/>
            </a:ln>
            <a:effectLst/>
          </c:spPr>
          <c:invertIfNegative val="0"/>
          <c:cat>
            <c:strRef>
              <c:f>Data!$B$6:$B$17</c:f>
              <c:strCach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strCache>
            </c:strRef>
          </c:cat>
          <c:val>
            <c:numRef>
              <c:f>Data!$C$6:$C$17</c:f>
            </c:numRef>
          </c:val>
          <c:extLst>
            <c:ext xmlns:c16="http://schemas.microsoft.com/office/drawing/2014/chart" uri="{C3380CC4-5D6E-409C-BE32-E72D297353CC}">
              <c16:uniqueId val="{00000000-1CC6-4F03-BCD3-012B3DC8EC17}"/>
            </c:ext>
          </c:extLst>
        </c:ser>
        <c:ser>
          <c:idx val="1"/>
          <c:order val="1"/>
          <c:tx>
            <c:strRef>
              <c:f>Data!$D$5</c:f>
              <c:strCache>
                <c:ptCount val="1"/>
              </c:strCache>
            </c:strRef>
          </c:tx>
          <c:spPr>
            <a:solidFill>
              <a:schemeClr val="accent1">
                <a:tint val="70000"/>
              </a:schemeClr>
            </a:solidFill>
            <a:ln>
              <a:noFill/>
            </a:ln>
            <a:effectLst/>
          </c:spPr>
          <c:invertIfNegative val="0"/>
          <c:cat>
            <c:strRef>
              <c:f>Data!$B$6:$B$17</c:f>
              <c:strCach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strCache>
            </c:strRef>
          </c:cat>
          <c:val>
            <c:numRef>
              <c:f>Data!$D$6:$D$17</c:f>
            </c:numRef>
          </c:val>
          <c:extLst>
            <c:ext xmlns:c16="http://schemas.microsoft.com/office/drawing/2014/chart" uri="{C3380CC4-5D6E-409C-BE32-E72D297353CC}">
              <c16:uniqueId val="{00000001-1CC6-4F03-BCD3-012B3DC8EC17}"/>
            </c:ext>
          </c:extLst>
        </c:ser>
        <c:ser>
          <c:idx val="2"/>
          <c:order val="2"/>
          <c:tx>
            <c:strRef>
              <c:f>Data!$E$5</c:f>
              <c:strCache>
                <c:ptCount val="1"/>
              </c:strCache>
            </c:strRef>
          </c:tx>
          <c:spPr>
            <a:solidFill>
              <a:schemeClr val="accent1">
                <a:tint val="90000"/>
              </a:schemeClr>
            </a:solidFill>
            <a:ln>
              <a:noFill/>
            </a:ln>
            <a:effectLst/>
          </c:spPr>
          <c:invertIfNegative val="0"/>
          <c:cat>
            <c:strRef>
              <c:f>Data!$B$6:$B$17</c:f>
              <c:strCach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strCache>
            </c:strRef>
          </c:cat>
          <c:val>
            <c:numRef>
              <c:f>Data!$E$6:$E$17</c:f>
            </c:numRef>
          </c:val>
          <c:extLst>
            <c:ext xmlns:c16="http://schemas.microsoft.com/office/drawing/2014/chart" uri="{C3380CC4-5D6E-409C-BE32-E72D297353CC}">
              <c16:uniqueId val="{00000002-1CC6-4F03-BCD3-012B3DC8EC17}"/>
            </c:ext>
          </c:extLst>
        </c:ser>
        <c:ser>
          <c:idx val="3"/>
          <c:order val="3"/>
          <c:tx>
            <c:strRef>
              <c:f>Data!$F$5</c:f>
              <c:strCache>
                <c:ptCount val="1"/>
              </c:strCache>
            </c:strRef>
          </c:tx>
          <c:spPr>
            <a:solidFill>
              <a:schemeClr val="accent1">
                <a:shade val="90000"/>
              </a:schemeClr>
            </a:solidFill>
            <a:ln>
              <a:noFill/>
            </a:ln>
            <a:effectLst/>
          </c:spPr>
          <c:invertIfNegative val="0"/>
          <c:cat>
            <c:strRef>
              <c:f>Data!$B$6:$B$17</c:f>
              <c:strCach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strCache>
            </c:strRef>
          </c:cat>
          <c:val>
            <c:numRef>
              <c:f>Data!$F$6:$F$17</c:f>
            </c:numRef>
          </c:val>
          <c:extLst>
            <c:ext xmlns:c16="http://schemas.microsoft.com/office/drawing/2014/chart" uri="{C3380CC4-5D6E-409C-BE32-E72D297353CC}">
              <c16:uniqueId val="{00000003-1CC6-4F03-BCD3-012B3DC8EC17}"/>
            </c:ext>
          </c:extLst>
        </c:ser>
        <c:ser>
          <c:idx val="4"/>
          <c:order val="4"/>
          <c:tx>
            <c:strRef>
              <c:f>Data!$G$5</c:f>
              <c:strCache>
                <c:ptCount val="1"/>
              </c:strCache>
            </c:strRef>
          </c:tx>
          <c:spPr>
            <a:solidFill>
              <a:schemeClr val="accent1">
                <a:shade val="70000"/>
              </a:schemeClr>
            </a:solidFill>
            <a:ln>
              <a:noFill/>
            </a:ln>
            <a:effectLst/>
          </c:spPr>
          <c:invertIfNegative val="0"/>
          <c:cat>
            <c:strRef>
              <c:f>Data!$B$6:$B$17</c:f>
              <c:strCach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strCache>
            </c:strRef>
          </c:cat>
          <c:val>
            <c:numRef>
              <c:f>Data!$G$6:$G$17</c:f>
            </c:numRef>
          </c:val>
          <c:extLst>
            <c:ext xmlns:c16="http://schemas.microsoft.com/office/drawing/2014/chart" uri="{C3380CC4-5D6E-409C-BE32-E72D297353CC}">
              <c16:uniqueId val="{00000004-1CC6-4F03-BCD3-012B3DC8EC17}"/>
            </c:ext>
          </c:extLst>
        </c:ser>
        <c:ser>
          <c:idx val="5"/>
          <c:order val="5"/>
          <c:tx>
            <c:strRef>
              <c:f>Data!$H$5</c:f>
              <c:strCache>
                <c:ptCount val="1"/>
                <c:pt idx="0">
                  <c:v>number of the homeless per 1000</c:v>
                </c:pt>
              </c:strCache>
            </c:strRef>
          </c:tx>
          <c:spPr>
            <a:solidFill>
              <a:schemeClr val="accent1">
                <a:shade val="50000"/>
              </a:schemeClr>
            </a:solidFill>
            <a:ln>
              <a:noFill/>
            </a:ln>
            <a:effectLst/>
          </c:spPr>
          <c:invertIfNegative val="0"/>
          <c:cat>
            <c:strRef>
              <c:f>Data!$B$6:$B$17</c:f>
              <c:strCach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strCache>
            </c:strRef>
          </c:cat>
          <c:val>
            <c:numRef>
              <c:f>Data!$H$6:$H$17</c:f>
              <c:numCache>
                <c:formatCode>General</c:formatCode>
                <c:ptCount val="12"/>
                <c:pt idx="0">
                  <c:v>2.1462232243517474</c:v>
                </c:pt>
                <c:pt idx="1">
                  <c:v>2.1019597535934289</c:v>
                </c:pt>
                <c:pt idx="2">
                  <c:v>2.0528098707847051</c:v>
                </c:pt>
                <c:pt idx="3">
                  <c:v>2.059564390446341</c:v>
                </c:pt>
                <c:pt idx="4">
                  <c:v>2.0020154694776471</c:v>
                </c:pt>
                <c:pt idx="5">
                  <c:v>1.9802613926049741</c:v>
                </c:pt>
                <c:pt idx="6">
                  <c:v>1.8678992600497384</c:v>
                </c:pt>
                <c:pt idx="7">
                  <c:v>1.8105357634286037</c:v>
                </c:pt>
                <c:pt idx="8">
                  <c:v>1.7606263613132609</c:v>
                </c:pt>
                <c:pt idx="9">
                  <c:v>1.7021875106594104</c:v>
                </c:pt>
                <c:pt idx="10">
                  <c:v>1.7030506067530291</c:v>
                </c:pt>
                <c:pt idx="11">
                  <c:v>1.6897464396135031</c:v>
                </c:pt>
              </c:numCache>
            </c:numRef>
          </c:val>
          <c:extLst>
            <c:ext xmlns:c16="http://schemas.microsoft.com/office/drawing/2014/chart" uri="{C3380CC4-5D6E-409C-BE32-E72D297353CC}">
              <c16:uniqueId val="{00000005-1CC6-4F03-BCD3-012B3DC8EC17}"/>
            </c:ext>
          </c:extLst>
        </c:ser>
        <c:dLbls>
          <c:showLegendKey val="0"/>
          <c:showVal val="0"/>
          <c:showCatName val="0"/>
          <c:showSerName val="0"/>
          <c:showPercent val="0"/>
          <c:showBubbleSize val="0"/>
        </c:dLbls>
        <c:gapWidth val="219"/>
        <c:overlap val="-27"/>
        <c:axId val="1872924511"/>
        <c:axId val="1426267087"/>
      </c:barChart>
      <c:catAx>
        <c:axId val="18729245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426267087"/>
        <c:crosses val="autoZero"/>
        <c:auto val="1"/>
        <c:lblAlgn val="ctr"/>
        <c:lblOffset val="100"/>
        <c:noMultiLvlLbl val="0"/>
      </c:catAx>
      <c:valAx>
        <c:axId val="14262670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87292451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Homeless</a:t>
            </a:r>
            <a:r>
              <a:rPr lang="en-GB" baseline="0" dirty="0"/>
              <a:t> per 1000 capita</a:t>
            </a:r>
            <a:endParaRPr lang="en-GB"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clustered"/>
        <c:varyColors val="0"/>
        <c:ser>
          <c:idx val="0"/>
          <c:order val="0"/>
          <c:spPr>
            <a:solidFill>
              <a:schemeClr val="accent1"/>
            </a:solidFill>
            <a:ln>
              <a:noFill/>
            </a:ln>
            <a:effectLst/>
          </c:spPr>
          <c:invertIfNegative val="0"/>
          <c:cat>
            <c:strRef>
              <c:f>'2018'!$C$4:$C$11</c:f>
              <c:strCache>
                <c:ptCount val="8"/>
                <c:pt idx="0">
                  <c:v>New York</c:v>
                </c:pt>
                <c:pt idx="1">
                  <c:v>Hawaii</c:v>
                </c:pt>
                <c:pt idx="2">
                  <c:v>Oregon</c:v>
                </c:pt>
                <c:pt idx="3">
                  <c:v>California</c:v>
                </c:pt>
                <c:pt idx="4">
                  <c:v>Washington</c:v>
                </c:pt>
                <c:pt idx="5">
                  <c:v>Massachusetts</c:v>
                </c:pt>
                <c:pt idx="6">
                  <c:v>Alaska</c:v>
                </c:pt>
                <c:pt idx="7">
                  <c:v>Nevada</c:v>
                </c:pt>
              </c:strCache>
            </c:strRef>
          </c:cat>
          <c:val>
            <c:numRef>
              <c:f>'2018'!$J$4:$J$11</c:f>
              <c:numCache>
                <c:formatCode>0.0</c:formatCode>
                <c:ptCount val="8"/>
                <c:pt idx="0">
                  <c:v>4.7024878303164188</c:v>
                </c:pt>
                <c:pt idx="1">
                  <c:v>4.5970020225400932</c:v>
                </c:pt>
                <c:pt idx="2">
                  <c:v>3.4543047925257584</c:v>
                </c:pt>
                <c:pt idx="3">
                  <c:v>3.2856852679465822</c:v>
                </c:pt>
                <c:pt idx="4">
                  <c:v>2.9598209350799425</c:v>
                </c:pt>
                <c:pt idx="5">
                  <c:v>2.9075002582529006</c:v>
                </c:pt>
                <c:pt idx="6">
                  <c:v>2.7337891456637711</c:v>
                </c:pt>
                <c:pt idx="7">
                  <c:v>2.4861652680339255</c:v>
                </c:pt>
              </c:numCache>
            </c:numRef>
          </c:val>
          <c:extLst>
            <c:ext xmlns:c16="http://schemas.microsoft.com/office/drawing/2014/chart" uri="{C3380CC4-5D6E-409C-BE32-E72D297353CC}">
              <c16:uniqueId val="{00000000-ABEE-409C-A278-BBBE61D9963F}"/>
            </c:ext>
          </c:extLst>
        </c:ser>
        <c:dLbls>
          <c:showLegendKey val="0"/>
          <c:showVal val="0"/>
          <c:showCatName val="0"/>
          <c:showSerName val="0"/>
          <c:showPercent val="0"/>
          <c:showBubbleSize val="0"/>
        </c:dLbls>
        <c:gapWidth val="219"/>
        <c:overlap val="-27"/>
        <c:axId val="1638837631"/>
        <c:axId val="1871960511"/>
      </c:barChart>
      <c:catAx>
        <c:axId val="16388376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871960511"/>
        <c:crosses val="autoZero"/>
        <c:auto val="1"/>
        <c:lblAlgn val="ctr"/>
        <c:lblOffset val="100"/>
        <c:noMultiLvlLbl val="0"/>
      </c:catAx>
      <c:valAx>
        <c:axId val="1871960511"/>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63883763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1">
  <a:schemeClr val="accent1"/>
</cs:colorStyle>
</file>

<file path=ppt/charts/colors3.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Homelessness_in_the_United_States"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www.statista.com/statistics/183457/united-states--resident-population/" TargetMode="External"/><Relationship Id="rId4" Type="http://schemas.openxmlformats.org/officeDocument/2006/relationships/hyperlink" Target="https://www.statista.com/statistics/555795/estimated-number-of-homeless-people-in-the-u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lahsa.org/documents?id=2059-2018-greater-los-angeles-homeless-count-presentation.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va.gov/vetdata/veteran_population.asp"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pewresearch.org/hispanic/interactives/u-s-unauthorized-immigrants-by-stat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7142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baseline="-25000" dirty="0"/>
              <a:t>1 </a:t>
            </a:r>
            <a:r>
              <a:rPr lang="de-DE" dirty="0">
                <a:hlinkClick r:id="rId3"/>
              </a:rPr>
              <a:t>https://en.wikipedia.org/wiki/Homelessness_in_the_United_States</a:t>
            </a:r>
            <a:endParaRPr lang="de-DE" dirty="0"/>
          </a:p>
          <a:p>
            <a:r>
              <a:rPr lang="de-DE" baseline="-25000" dirty="0">
                <a:hlinkClick r:id="rId4"/>
              </a:rPr>
              <a:t>2</a:t>
            </a:r>
            <a:r>
              <a:rPr lang="de-DE" dirty="0">
                <a:hlinkClick r:id="rId4"/>
              </a:rPr>
              <a:t>https://www.statista.com/statistics/555795/estimated-number-of-homeless-people-in-the-us/</a:t>
            </a:r>
            <a:endParaRPr lang="de-DE" dirty="0"/>
          </a:p>
          <a:p>
            <a:r>
              <a:rPr lang="de-DE" baseline="-25000" dirty="0"/>
              <a:t>3</a:t>
            </a:r>
            <a:r>
              <a:rPr lang="de-DE" dirty="0">
                <a:hlinkClick r:id="rId5"/>
              </a:rPr>
              <a:t>https://www.statista.com/statistics/183457/united-states--resident-population/</a:t>
            </a:r>
            <a:endParaRPr lang="de-DE" baseline="-25000" dirty="0"/>
          </a:p>
          <a:p>
            <a:endParaRPr lang="en-GB" baseline="-25000" dirty="0"/>
          </a:p>
        </p:txBody>
      </p:sp>
      <p:sp>
        <p:nvSpPr>
          <p:cNvPr id="4" name="Foliennummernplatzhalt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e-DE" sz="1200" b="0" i="0" u="none" strike="noStrike" cap="none" smtClean="0">
                <a:solidFill>
                  <a:schemeClr val="dk1"/>
                </a:solidFill>
                <a:latin typeface="Calibri"/>
                <a:ea typeface="Calibri"/>
                <a:cs typeface="Calibri"/>
                <a:sym typeface="Calibri"/>
              </a:rPr>
              <a:t>2</a:t>
            </a:fld>
            <a:endParaRPr lang="de-D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86197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2007-2018-PIT-Counts-by-CoC</a:t>
            </a:r>
          </a:p>
        </p:txBody>
      </p:sp>
      <p:sp>
        <p:nvSpPr>
          <p:cNvPr id="4" name="Foliennummernplatzhalt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e-DE" sz="1200" b="0" i="0" u="none" strike="noStrike" cap="none" smtClean="0">
                <a:solidFill>
                  <a:schemeClr val="dk1"/>
                </a:solidFill>
                <a:latin typeface="Calibri"/>
                <a:ea typeface="Calibri"/>
                <a:cs typeface="Calibri"/>
                <a:sym typeface="Calibri"/>
              </a:rPr>
              <a:t>3</a:t>
            </a:fld>
            <a:endParaRPr lang="de-D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88945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hlinkClick r:id="rId3"/>
              </a:rPr>
              <a:t>https://www.lahsa.org/documents?id=2059-2018-greater-los-angeles-homeless-count-presentation.pdf</a:t>
            </a:r>
            <a:endParaRPr lang="en-GB" dirty="0"/>
          </a:p>
        </p:txBody>
      </p:sp>
      <p:sp>
        <p:nvSpPr>
          <p:cNvPr id="4" name="Foliennummernplatzhalt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e-DE" sz="1200" b="0" i="0" u="none" strike="noStrike" cap="none" smtClean="0">
                <a:solidFill>
                  <a:schemeClr val="dk1"/>
                </a:solidFill>
                <a:latin typeface="Calibri"/>
                <a:ea typeface="Calibri"/>
                <a:cs typeface="Calibri"/>
                <a:sym typeface="Calibri"/>
              </a:rPr>
              <a:t>4</a:t>
            </a:fld>
            <a:endParaRPr lang="de-D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40954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https://www.va.gov/vetdata/veteran_population.asp</a:t>
            </a:r>
            <a:endParaRPr lang="en-GB" dirty="0"/>
          </a:p>
          <a:p>
            <a:r>
              <a:rPr lang="en-GB" dirty="0">
                <a:hlinkClick r:id="rId4"/>
              </a:rPr>
              <a:t>https://www.pewresearch.org/hispanic/interactives/u-s-unauthorized-immigrants-by-state/</a:t>
            </a:r>
            <a:endParaRPr lang="en-GB"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de-DE" sz="1200" b="0" i="0" u="none" strike="noStrike" cap="none" smtClean="0">
                <a:solidFill>
                  <a:schemeClr val="dk1"/>
                </a:solidFill>
                <a:latin typeface="Calibri"/>
                <a:ea typeface="Calibri"/>
                <a:cs typeface="Calibri"/>
                <a:sym typeface="Calibri"/>
              </a:rPr>
              <a:t>5</a:t>
            </a:fld>
            <a:endParaRPr lang="de-D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01884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 Inhalt und Text">
  <p:cSld name="Titel, Inhalt und Text">
    <p:spTree>
      <p:nvGrpSpPr>
        <p:cNvPr id="1" name="Shape 41"/>
        <p:cNvGrpSpPr/>
        <p:nvPr/>
      </p:nvGrpSpPr>
      <p:grpSpPr>
        <a:xfrm>
          <a:off x="0" y="0"/>
          <a:ext cx="0" cy="0"/>
          <a:chOff x="0" y="0"/>
          <a:chExt cx="0" cy="0"/>
        </a:xfrm>
      </p:grpSpPr>
      <p:sp>
        <p:nvSpPr>
          <p:cNvPr id="42" name="Google Shape;42;p26"/>
          <p:cNvSpPr txBox="1">
            <a:spLocks noGrp="1"/>
          </p:cNvSpPr>
          <p:nvPr>
            <p:ph type="title"/>
          </p:nvPr>
        </p:nvSpPr>
        <p:spPr>
          <a:xfrm>
            <a:off x="406412" y="222168"/>
            <a:ext cx="9258529" cy="62573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6"/>
          <p:cNvSpPr txBox="1">
            <a:spLocks noGrp="1"/>
          </p:cNvSpPr>
          <p:nvPr>
            <p:ph type="body" idx="1"/>
          </p:nvPr>
        </p:nvSpPr>
        <p:spPr>
          <a:xfrm>
            <a:off x="405342" y="1196975"/>
            <a:ext cx="11381317" cy="4840288"/>
          </a:xfrm>
          <a:prstGeom prst="rect">
            <a:avLst/>
          </a:prstGeom>
          <a:noFill/>
          <a:ln>
            <a:noFill/>
          </a:ln>
        </p:spPr>
        <p:txBody>
          <a:bodyPr spcFirstLastPara="1" wrap="square" lIns="91425" tIns="45700" rIns="91425" bIns="45700" anchor="t" anchorCtr="0">
            <a:noAutofit/>
          </a:bodyPr>
          <a:lstStyle>
            <a:lvl1pPr marL="457200" lvl="0" indent="-330200" algn="l">
              <a:spcBef>
                <a:spcPts val="600"/>
              </a:spcBef>
              <a:spcAft>
                <a:spcPts val="0"/>
              </a:spcAft>
              <a:buSzPts val="1600"/>
              <a:buChar char="▪"/>
              <a:defRPr>
                <a:solidFill>
                  <a:schemeClr val="dk1"/>
                </a:solidFill>
              </a:defRPr>
            </a:lvl1pPr>
            <a:lvl2pPr marL="914400" lvl="1" indent="-317500" algn="l">
              <a:spcBef>
                <a:spcPts val="600"/>
              </a:spcBef>
              <a:spcAft>
                <a:spcPts val="0"/>
              </a:spcAft>
              <a:buSzPts val="1400"/>
              <a:buFont typeface="Noto Sans Symbols"/>
              <a:buChar char="−"/>
              <a:defRPr>
                <a:solidFill>
                  <a:srgbClr val="000000"/>
                </a:solidFill>
              </a:defRPr>
            </a:lvl2pPr>
            <a:lvl3pPr marL="1371600" lvl="2" indent="-304800" algn="l">
              <a:spcBef>
                <a:spcPts val="600"/>
              </a:spcBef>
              <a:spcAft>
                <a:spcPts val="0"/>
              </a:spcAft>
              <a:buSzPts val="1200"/>
              <a:buFont typeface="Arial"/>
              <a:buChar char="•"/>
              <a:defRPr/>
            </a:lvl3pPr>
            <a:lvl4pPr marL="1828800" lvl="3" indent="-228600" algn="l">
              <a:spcBef>
                <a:spcPts val="360"/>
              </a:spcBef>
              <a:spcAft>
                <a:spcPts val="0"/>
              </a:spcAft>
              <a:buSzPts val="1400"/>
              <a:buNone/>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Benutzerdefiniertes Layout">
  <p:cSld name="1_Benutzerdefiniertes Layout">
    <p:spTree>
      <p:nvGrpSpPr>
        <p:cNvPr id="1" name="Shape 64"/>
        <p:cNvGrpSpPr/>
        <p:nvPr/>
      </p:nvGrpSpPr>
      <p:grpSpPr>
        <a:xfrm>
          <a:off x="0" y="0"/>
          <a:ext cx="0" cy="0"/>
          <a:chOff x="0" y="0"/>
          <a:chExt cx="0" cy="0"/>
        </a:xfrm>
      </p:grpSpPr>
      <p:sp>
        <p:nvSpPr>
          <p:cNvPr id="65" name="Google Shape;65;p29"/>
          <p:cNvSpPr txBox="1">
            <a:spLocks noGrp="1"/>
          </p:cNvSpPr>
          <p:nvPr>
            <p:ph type="title"/>
          </p:nvPr>
        </p:nvSpPr>
        <p:spPr>
          <a:xfrm>
            <a:off x="406401" y="222251"/>
            <a:ext cx="9258300" cy="627063"/>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9"/>
          <p:cNvSpPr txBox="1">
            <a:spLocks noGrp="1"/>
          </p:cNvSpPr>
          <p:nvPr>
            <p:ph type="body" idx="1"/>
          </p:nvPr>
        </p:nvSpPr>
        <p:spPr>
          <a:xfrm>
            <a:off x="429684" y="1066801"/>
            <a:ext cx="11353800" cy="3361267"/>
          </a:xfrm>
          <a:prstGeom prst="rect">
            <a:avLst/>
          </a:prstGeom>
          <a:noFill/>
          <a:ln>
            <a:noFill/>
          </a:ln>
        </p:spPr>
        <p:txBody>
          <a:bodyPr spcFirstLastPara="1" wrap="square" lIns="91425" tIns="45700" rIns="91425" bIns="45700" anchor="t" anchorCtr="0">
            <a:noAutofit/>
          </a:bodyPr>
          <a:lstStyle>
            <a:lvl1pPr marL="457200" lvl="0" indent="-317500" algn="l">
              <a:spcBef>
                <a:spcPts val="600"/>
              </a:spcBef>
              <a:spcAft>
                <a:spcPts val="0"/>
              </a:spcAft>
              <a:buSzPts val="1400"/>
              <a:buChar char="▪"/>
              <a:defRPr sz="1400"/>
            </a:lvl1pPr>
            <a:lvl2pPr marL="914400" lvl="1" indent="-317500" algn="l">
              <a:spcBef>
                <a:spcPts val="600"/>
              </a:spcBef>
              <a:spcAft>
                <a:spcPts val="0"/>
              </a:spcAft>
              <a:buSzPts val="1400"/>
              <a:buChar char="▪"/>
              <a:defRPr sz="1400"/>
            </a:lvl2pPr>
            <a:lvl3pPr marL="1371600" lvl="2" indent="-317500" algn="l">
              <a:spcBef>
                <a:spcPts val="600"/>
              </a:spcBef>
              <a:spcAft>
                <a:spcPts val="0"/>
              </a:spcAft>
              <a:buSzPts val="1400"/>
              <a:buChar char="−"/>
              <a:defRPr sz="1400"/>
            </a:lvl3pPr>
            <a:lvl4pPr marL="1828800" lvl="3" indent="-228600" algn="l">
              <a:spcBef>
                <a:spcPts val="280"/>
              </a:spcBef>
              <a:spcAft>
                <a:spcPts val="0"/>
              </a:spcAft>
              <a:buSzPts val="1400"/>
              <a:buNone/>
              <a:defRPr sz="1400"/>
            </a:lvl4pPr>
            <a:lvl5pPr marL="2286000" lvl="4" indent="-317500" algn="l">
              <a:spcBef>
                <a:spcPts val="280"/>
              </a:spcBef>
              <a:spcAft>
                <a:spcPts val="0"/>
              </a:spcAft>
              <a:buSzPts val="1400"/>
              <a:buChar char="▪"/>
              <a:defRPr sz="1400"/>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7" name="Google Shape;67;p29"/>
          <p:cNvSpPr>
            <a:spLocks noGrp="1"/>
          </p:cNvSpPr>
          <p:nvPr>
            <p:ph type="pic" idx="2"/>
          </p:nvPr>
        </p:nvSpPr>
        <p:spPr>
          <a:xfrm>
            <a:off x="3311691" y="4509834"/>
            <a:ext cx="2797196" cy="1414717"/>
          </a:xfrm>
          <a:prstGeom prst="rect">
            <a:avLst/>
          </a:prstGeom>
          <a:noFill/>
          <a:ln>
            <a:noFill/>
          </a:ln>
        </p:spPr>
        <p:txBody>
          <a:bodyPr spcFirstLastPara="1" wrap="square" lIns="91425" tIns="45700" rIns="91425" bIns="45700" anchor="t" anchorCtr="0">
            <a:normAutofit/>
          </a:bodyPr>
          <a:lstStyle>
            <a:lvl1pPr marR="0" lvl="0" algn="l" rtl="0">
              <a:spcBef>
                <a:spcPts val="600"/>
              </a:spcBef>
              <a:spcAft>
                <a:spcPts val="0"/>
              </a:spcAft>
              <a:buClr>
                <a:srgbClr val="2C4592"/>
              </a:buClr>
              <a:buSzPts val="1400"/>
              <a:buFont typeface="Noto Sans Symbols"/>
              <a:buChar char="▪"/>
              <a:defRPr sz="1400" b="0" i="0" u="none" strike="noStrike" cap="none">
                <a:solidFill>
                  <a:schemeClr val="dk1"/>
                </a:solidFill>
                <a:latin typeface="Arial"/>
                <a:ea typeface="Arial"/>
                <a:cs typeface="Arial"/>
                <a:sym typeface="Arial"/>
              </a:defRPr>
            </a:lvl1pPr>
            <a:lvl2pPr marR="0" lvl="1" algn="l" rtl="0">
              <a:spcBef>
                <a:spcPts val="600"/>
              </a:spcBef>
              <a:spcAft>
                <a:spcPts val="0"/>
              </a:spcAft>
              <a:buClr>
                <a:srgbClr val="808FBE"/>
              </a:buClr>
              <a:buSzPts val="1400"/>
              <a:buFont typeface="Noto Sans Symbols"/>
              <a:buChar char="▪"/>
              <a:defRPr sz="1400" b="0" i="0" u="none" strike="noStrike" cap="none">
                <a:solidFill>
                  <a:schemeClr val="dk1"/>
                </a:solidFill>
                <a:latin typeface="Arial"/>
                <a:ea typeface="Arial"/>
                <a:cs typeface="Arial"/>
                <a:sym typeface="Arial"/>
              </a:defRPr>
            </a:lvl2pPr>
            <a:lvl3pPr marR="0" lvl="2" algn="l" rtl="0">
              <a:spcBef>
                <a:spcPts val="600"/>
              </a:spcBef>
              <a:spcAft>
                <a:spcPts val="0"/>
              </a:spcAft>
              <a:buClr>
                <a:srgbClr val="808FBE"/>
              </a:buClr>
              <a:buSzPts val="1200"/>
              <a:buFont typeface="Noto Sans Symbols"/>
              <a:buChar char="−"/>
              <a:defRPr sz="1200" b="0" i="0" u="none" strike="noStrike" cap="none">
                <a:solidFill>
                  <a:schemeClr val="dk1"/>
                </a:solidFill>
                <a:latin typeface="Arial"/>
                <a:ea typeface="Arial"/>
                <a:cs typeface="Arial"/>
                <a:sym typeface="Arial"/>
              </a:defRPr>
            </a:lvl3pPr>
            <a:lvl4pPr marR="0" lvl="3" algn="l" rtl="0">
              <a:spcBef>
                <a:spcPts val="240"/>
              </a:spcBef>
              <a:spcAft>
                <a:spcPts val="0"/>
              </a:spcAft>
              <a:buSzPts val="1400"/>
              <a:buNone/>
              <a:defRPr sz="1200" b="0" i="0" u="none" strike="noStrike" cap="none">
                <a:solidFill>
                  <a:schemeClr val="dk1"/>
                </a:solidFill>
                <a:latin typeface="Arial"/>
                <a:ea typeface="Arial"/>
                <a:cs typeface="Arial"/>
                <a:sym typeface="Arial"/>
              </a:defRPr>
            </a:lvl4pPr>
            <a:lvl5pPr marR="0" lvl="4" algn="l" rtl="0">
              <a:spcBef>
                <a:spcPts val="320"/>
              </a:spcBef>
              <a:spcAft>
                <a:spcPts val="0"/>
              </a:spcAft>
              <a:buClr>
                <a:srgbClr val="2C4592"/>
              </a:buClr>
              <a:buSzPts val="1600"/>
              <a:buFont typeface="Noto Sans Symbols"/>
              <a:buChar char="▪"/>
              <a:defRPr sz="1600" b="0" i="0" u="none" strike="noStrike" cap="none">
                <a:solidFill>
                  <a:schemeClr val="dk1"/>
                </a:solidFill>
                <a:latin typeface="Arial"/>
                <a:ea typeface="Arial"/>
                <a:cs typeface="Arial"/>
                <a:sym typeface="Arial"/>
              </a:defRPr>
            </a:lvl5pPr>
            <a:lvl6pPr marR="0" lvl="5" algn="l" rtl="0">
              <a:spcBef>
                <a:spcPts val="320"/>
              </a:spcBef>
              <a:spcAft>
                <a:spcPts val="0"/>
              </a:spcAft>
              <a:buClr>
                <a:srgbClr val="2C4592"/>
              </a:buClr>
              <a:buSzPts val="1600"/>
              <a:buFont typeface="Noto Sans Symbols"/>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rgbClr val="2C4592"/>
              </a:buClr>
              <a:buSzPts val="1600"/>
              <a:buFont typeface="Noto Sans Symbols"/>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rgbClr val="2C4592"/>
              </a:buClr>
              <a:buSzPts val="1600"/>
              <a:buFont typeface="Noto Sans Symbols"/>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rgbClr val="2C4592"/>
              </a:buClr>
              <a:buSzPts val="1600"/>
              <a:buFont typeface="Noto Sans Symbols"/>
              <a:buChar char="▪"/>
              <a:defRPr sz="1600" b="0" i="0" u="none" strike="noStrike" cap="none">
                <a:solidFill>
                  <a:schemeClr val="dk1"/>
                </a:solidFill>
                <a:latin typeface="Arial"/>
                <a:ea typeface="Arial"/>
                <a:cs typeface="Arial"/>
                <a:sym typeface="Arial"/>
              </a:defRPr>
            </a:lvl9pPr>
          </a:lstStyle>
          <a:p>
            <a:endParaRPr/>
          </a:p>
        </p:txBody>
      </p:sp>
      <p:sp>
        <p:nvSpPr>
          <p:cNvPr id="68" name="Google Shape;68;p29"/>
          <p:cNvSpPr>
            <a:spLocks noGrp="1"/>
          </p:cNvSpPr>
          <p:nvPr>
            <p:ph type="pic" idx="3"/>
          </p:nvPr>
        </p:nvSpPr>
        <p:spPr>
          <a:xfrm>
            <a:off x="412234" y="4509834"/>
            <a:ext cx="2899457" cy="1414717"/>
          </a:xfrm>
          <a:prstGeom prst="rect">
            <a:avLst/>
          </a:prstGeom>
          <a:noFill/>
          <a:ln>
            <a:noFill/>
          </a:ln>
        </p:spPr>
        <p:txBody>
          <a:bodyPr spcFirstLastPara="1" wrap="square" lIns="91425" tIns="45700" rIns="91425" bIns="45700" anchor="t" anchorCtr="0">
            <a:normAutofit/>
          </a:bodyPr>
          <a:lstStyle>
            <a:lvl1pPr marR="0" lvl="0" algn="l" rtl="0">
              <a:spcBef>
                <a:spcPts val="600"/>
              </a:spcBef>
              <a:spcAft>
                <a:spcPts val="0"/>
              </a:spcAft>
              <a:buClr>
                <a:srgbClr val="2C4592"/>
              </a:buClr>
              <a:buSzPts val="1400"/>
              <a:buFont typeface="Noto Sans Symbols"/>
              <a:buChar char="▪"/>
              <a:defRPr sz="1400" b="0" i="0" u="none" strike="noStrike" cap="none">
                <a:solidFill>
                  <a:schemeClr val="dk1"/>
                </a:solidFill>
                <a:latin typeface="Arial"/>
                <a:ea typeface="Arial"/>
                <a:cs typeface="Arial"/>
                <a:sym typeface="Arial"/>
              </a:defRPr>
            </a:lvl1pPr>
            <a:lvl2pPr marR="0" lvl="1" algn="l" rtl="0">
              <a:spcBef>
                <a:spcPts val="600"/>
              </a:spcBef>
              <a:spcAft>
                <a:spcPts val="0"/>
              </a:spcAft>
              <a:buClr>
                <a:srgbClr val="808FBE"/>
              </a:buClr>
              <a:buSzPts val="1400"/>
              <a:buFont typeface="Noto Sans Symbols"/>
              <a:buChar char="▪"/>
              <a:defRPr sz="1400" b="0" i="0" u="none" strike="noStrike" cap="none">
                <a:solidFill>
                  <a:schemeClr val="dk1"/>
                </a:solidFill>
                <a:latin typeface="Arial"/>
                <a:ea typeface="Arial"/>
                <a:cs typeface="Arial"/>
                <a:sym typeface="Arial"/>
              </a:defRPr>
            </a:lvl2pPr>
            <a:lvl3pPr marR="0" lvl="2" algn="l" rtl="0">
              <a:spcBef>
                <a:spcPts val="600"/>
              </a:spcBef>
              <a:spcAft>
                <a:spcPts val="0"/>
              </a:spcAft>
              <a:buClr>
                <a:srgbClr val="808FBE"/>
              </a:buClr>
              <a:buSzPts val="1200"/>
              <a:buFont typeface="Noto Sans Symbols"/>
              <a:buChar char="−"/>
              <a:defRPr sz="1200" b="0" i="0" u="none" strike="noStrike" cap="none">
                <a:solidFill>
                  <a:schemeClr val="dk1"/>
                </a:solidFill>
                <a:latin typeface="Arial"/>
                <a:ea typeface="Arial"/>
                <a:cs typeface="Arial"/>
                <a:sym typeface="Arial"/>
              </a:defRPr>
            </a:lvl3pPr>
            <a:lvl4pPr marR="0" lvl="3" algn="l" rtl="0">
              <a:spcBef>
                <a:spcPts val="240"/>
              </a:spcBef>
              <a:spcAft>
                <a:spcPts val="0"/>
              </a:spcAft>
              <a:buSzPts val="1400"/>
              <a:buNone/>
              <a:defRPr sz="1200" b="0" i="0" u="none" strike="noStrike" cap="none">
                <a:solidFill>
                  <a:schemeClr val="dk1"/>
                </a:solidFill>
                <a:latin typeface="Arial"/>
                <a:ea typeface="Arial"/>
                <a:cs typeface="Arial"/>
                <a:sym typeface="Arial"/>
              </a:defRPr>
            </a:lvl4pPr>
            <a:lvl5pPr marR="0" lvl="4" algn="l" rtl="0">
              <a:spcBef>
                <a:spcPts val="320"/>
              </a:spcBef>
              <a:spcAft>
                <a:spcPts val="0"/>
              </a:spcAft>
              <a:buClr>
                <a:srgbClr val="2C4592"/>
              </a:buClr>
              <a:buSzPts val="1600"/>
              <a:buFont typeface="Noto Sans Symbols"/>
              <a:buChar char="▪"/>
              <a:defRPr sz="1600" b="0" i="0" u="none" strike="noStrike" cap="none">
                <a:solidFill>
                  <a:schemeClr val="dk1"/>
                </a:solidFill>
                <a:latin typeface="Arial"/>
                <a:ea typeface="Arial"/>
                <a:cs typeface="Arial"/>
                <a:sym typeface="Arial"/>
              </a:defRPr>
            </a:lvl5pPr>
            <a:lvl6pPr marR="0" lvl="5" algn="l" rtl="0">
              <a:spcBef>
                <a:spcPts val="320"/>
              </a:spcBef>
              <a:spcAft>
                <a:spcPts val="0"/>
              </a:spcAft>
              <a:buClr>
                <a:srgbClr val="2C4592"/>
              </a:buClr>
              <a:buSzPts val="1600"/>
              <a:buFont typeface="Noto Sans Symbols"/>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rgbClr val="2C4592"/>
              </a:buClr>
              <a:buSzPts val="1600"/>
              <a:buFont typeface="Noto Sans Symbols"/>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rgbClr val="2C4592"/>
              </a:buClr>
              <a:buSzPts val="1600"/>
              <a:buFont typeface="Noto Sans Symbols"/>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rgbClr val="2C4592"/>
              </a:buClr>
              <a:buSzPts val="1600"/>
              <a:buFont typeface="Noto Sans Symbols"/>
              <a:buChar char="▪"/>
              <a:defRPr sz="1600" b="0" i="0" u="none" strike="noStrike" cap="none">
                <a:solidFill>
                  <a:schemeClr val="dk1"/>
                </a:solidFill>
                <a:latin typeface="Arial"/>
                <a:ea typeface="Arial"/>
                <a:cs typeface="Arial"/>
                <a:sym typeface="Arial"/>
              </a:defRPr>
            </a:lvl9pPr>
          </a:lstStyle>
          <a:p>
            <a:endParaRPr/>
          </a:p>
        </p:txBody>
      </p:sp>
      <p:sp>
        <p:nvSpPr>
          <p:cNvPr id="69" name="Google Shape;69;p29"/>
          <p:cNvSpPr>
            <a:spLocks noGrp="1"/>
          </p:cNvSpPr>
          <p:nvPr>
            <p:ph type="pic" idx="4"/>
          </p:nvPr>
        </p:nvSpPr>
        <p:spPr>
          <a:xfrm>
            <a:off x="6102991" y="4509834"/>
            <a:ext cx="2803447" cy="1407945"/>
          </a:xfrm>
          <a:prstGeom prst="rect">
            <a:avLst/>
          </a:prstGeom>
          <a:noFill/>
          <a:ln>
            <a:noFill/>
          </a:ln>
        </p:spPr>
        <p:txBody>
          <a:bodyPr spcFirstLastPara="1" wrap="square" lIns="91425" tIns="45700" rIns="91425" bIns="45700" anchor="t" anchorCtr="0">
            <a:normAutofit/>
          </a:bodyPr>
          <a:lstStyle>
            <a:lvl1pPr marR="0" lvl="0" algn="l" rtl="0">
              <a:spcBef>
                <a:spcPts val="600"/>
              </a:spcBef>
              <a:spcAft>
                <a:spcPts val="0"/>
              </a:spcAft>
              <a:buClr>
                <a:srgbClr val="2C4592"/>
              </a:buClr>
              <a:buSzPts val="1400"/>
              <a:buFont typeface="Noto Sans Symbols"/>
              <a:buChar char="▪"/>
              <a:defRPr sz="1400" b="0" i="0" u="none" strike="noStrike" cap="none">
                <a:solidFill>
                  <a:schemeClr val="dk1"/>
                </a:solidFill>
                <a:latin typeface="Arial"/>
                <a:ea typeface="Arial"/>
                <a:cs typeface="Arial"/>
                <a:sym typeface="Arial"/>
              </a:defRPr>
            </a:lvl1pPr>
            <a:lvl2pPr marR="0" lvl="1" algn="l" rtl="0">
              <a:spcBef>
                <a:spcPts val="600"/>
              </a:spcBef>
              <a:spcAft>
                <a:spcPts val="0"/>
              </a:spcAft>
              <a:buClr>
                <a:srgbClr val="808FBE"/>
              </a:buClr>
              <a:buSzPts val="1400"/>
              <a:buFont typeface="Noto Sans Symbols"/>
              <a:buChar char="▪"/>
              <a:defRPr sz="1400" b="0" i="0" u="none" strike="noStrike" cap="none">
                <a:solidFill>
                  <a:schemeClr val="dk1"/>
                </a:solidFill>
                <a:latin typeface="Arial"/>
                <a:ea typeface="Arial"/>
                <a:cs typeface="Arial"/>
                <a:sym typeface="Arial"/>
              </a:defRPr>
            </a:lvl2pPr>
            <a:lvl3pPr marR="0" lvl="2" algn="l" rtl="0">
              <a:spcBef>
                <a:spcPts val="600"/>
              </a:spcBef>
              <a:spcAft>
                <a:spcPts val="0"/>
              </a:spcAft>
              <a:buClr>
                <a:srgbClr val="808FBE"/>
              </a:buClr>
              <a:buSzPts val="1200"/>
              <a:buFont typeface="Noto Sans Symbols"/>
              <a:buChar char="−"/>
              <a:defRPr sz="1200" b="0" i="0" u="none" strike="noStrike" cap="none">
                <a:solidFill>
                  <a:schemeClr val="dk1"/>
                </a:solidFill>
                <a:latin typeface="Arial"/>
                <a:ea typeface="Arial"/>
                <a:cs typeface="Arial"/>
                <a:sym typeface="Arial"/>
              </a:defRPr>
            </a:lvl3pPr>
            <a:lvl4pPr marR="0" lvl="3" algn="l" rtl="0">
              <a:spcBef>
                <a:spcPts val="240"/>
              </a:spcBef>
              <a:spcAft>
                <a:spcPts val="0"/>
              </a:spcAft>
              <a:buSzPts val="1400"/>
              <a:buNone/>
              <a:defRPr sz="1200" b="0" i="0" u="none" strike="noStrike" cap="none">
                <a:solidFill>
                  <a:schemeClr val="dk1"/>
                </a:solidFill>
                <a:latin typeface="Arial"/>
                <a:ea typeface="Arial"/>
                <a:cs typeface="Arial"/>
                <a:sym typeface="Arial"/>
              </a:defRPr>
            </a:lvl4pPr>
            <a:lvl5pPr marR="0" lvl="4" algn="l" rtl="0">
              <a:spcBef>
                <a:spcPts val="320"/>
              </a:spcBef>
              <a:spcAft>
                <a:spcPts val="0"/>
              </a:spcAft>
              <a:buClr>
                <a:srgbClr val="2C4592"/>
              </a:buClr>
              <a:buSzPts val="1600"/>
              <a:buFont typeface="Noto Sans Symbols"/>
              <a:buChar char="▪"/>
              <a:defRPr sz="1600" b="0" i="0" u="none" strike="noStrike" cap="none">
                <a:solidFill>
                  <a:schemeClr val="dk1"/>
                </a:solidFill>
                <a:latin typeface="Arial"/>
                <a:ea typeface="Arial"/>
                <a:cs typeface="Arial"/>
                <a:sym typeface="Arial"/>
              </a:defRPr>
            </a:lvl5pPr>
            <a:lvl6pPr marR="0" lvl="5" algn="l" rtl="0">
              <a:spcBef>
                <a:spcPts val="320"/>
              </a:spcBef>
              <a:spcAft>
                <a:spcPts val="0"/>
              </a:spcAft>
              <a:buClr>
                <a:srgbClr val="2C4592"/>
              </a:buClr>
              <a:buSzPts val="1600"/>
              <a:buFont typeface="Noto Sans Symbols"/>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rgbClr val="2C4592"/>
              </a:buClr>
              <a:buSzPts val="1600"/>
              <a:buFont typeface="Noto Sans Symbols"/>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rgbClr val="2C4592"/>
              </a:buClr>
              <a:buSzPts val="1600"/>
              <a:buFont typeface="Noto Sans Symbols"/>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rgbClr val="2C4592"/>
              </a:buClr>
              <a:buSzPts val="1600"/>
              <a:buFont typeface="Noto Sans Symbols"/>
              <a:buChar char="▪"/>
              <a:defRPr sz="1600" b="0" i="0" u="none" strike="noStrike" cap="none">
                <a:solidFill>
                  <a:schemeClr val="dk1"/>
                </a:solidFill>
                <a:latin typeface="Arial"/>
                <a:ea typeface="Arial"/>
                <a:cs typeface="Arial"/>
                <a:sym typeface="Arial"/>
              </a:defRPr>
            </a:lvl9pPr>
          </a:lstStyle>
          <a:p>
            <a:endParaRPr/>
          </a:p>
        </p:txBody>
      </p:sp>
      <p:sp>
        <p:nvSpPr>
          <p:cNvPr id="70" name="Google Shape;70;p29"/>
          <p:cNvSpPr>
            <a:spLocks noGrp="1"/>
          </p:cNvSpPr>
          <p:nvPr>
            <p:ph type="pic" idx="5"/>
          </p:nvPr>
        </p:nvSpPr>
        <p:spPr>
          <a:xfrm>
            <a:off x="8906438" y="4509834"/>
            <a:ext cx="2877047" cy="1414717"/>
          </a:xfrm>
          <a:prstGeom prst="rect">
            <a:avLst/>
          </a:prstGeom>
          <a:noFill/>
          <a:ln>
            <a:noFill/>
          </a:ln>
        </p:spPr>
        <p:txBody>
          <a:bodyPr spcFirstLastPara="1" wrap="square" lIns="91425" tIns="45700" rIns="91425" bIns="45700" anchor="t" anchorCtr="0">
            <a:normAutofit/>
          </a:bodyPr>
          <a:lstStyle>
            <a:lvl1pPr marR="0" lvl="0" algn="l" rtl="0">
              <a:spcBef>
                <a:spcPts val="600"/>
              </a:spcBef>
              <a:spcAft>
                <a:spcPts val="0"/>
              </a:spcAft>
              <a:buClr>
                <a:srgbClr val="2C4592"/>
              </a:buClr>
              <a:buSzPts val="1400"/>
              <a:buFont typeface="Noto Sans Symbols"/>
              <a:buChar char="▪"/>
              <a:defRPr sz="1400" b="0" i="0" u="none" strike="noStrike" cap="none">
                <a:solidFill>
                  <a:schemeClr val="dk1"/>
                </a:solidFill>
                <a:latin typeface="Arial"/>
                <a:ea typeface="Arial"/>
                <a:cs typeface="Arial"/>
                <a:sym typeface="Arial"/>
              </a:defRPr>
            </a:lvl1pPr>
            <a:lvl2pPr marR="0" lvl="1" algn="l" rtl="0">
              <a:spcBef>
                <a:spcPts val="600"/>
              </a:spcBef>
              <a:spcAft>
                <a:spcPts val="0"/>
              </a:spcAft>
              <a:buClr>
                <a:srgbClr val="808FBE"/>
              </a:buClr>
              <a:buSzPts val="1400"/>
              <a:buFont typeface="Noto Sans Symbols"/>
              <a:buChar char="▪"/>
              <a:defRPr sz="1400" b="0" i="0" u="none" strike="noStrike" cap="none">
                <a:solidFill>
                  <a:schemeClr val="dk1"/>
                </a:solidFill>
                <a:latin typeface="Arial"/>
                <a:ea typeface="Arial"/>
                <a:cs typeface="Arial"/>
                <a:sym typeface="Arial"/>
              </a:defRPr>
            </a:lvl2pPr>
            <a:lvl3pPr marR="0" lvl="2" algn="l" rtl="0">
              <a:spcBef>
                <a:spcPts val="600"/>
              </a:spcBef>
              <a:spcAft>
                <a:spcPts val="0"/>
              </a:spcAft>
              <a:buClr>
                <a:srgbClr val="808FBE"/>
              </a:buClr>
              <a:buSzPts val="1200"/>
              <a:buFont typeface="Noto Sans Symbols"/>
              <a:buChar char="−"/>
              <a:defRPr sz="1200" b="0" i="0" u="none" strike="noStrike" cap="none">
                <a:solidFill>
                  <a:schemeClr val="dk1"/>
                </a:solidFill>
                <a:latin typeface="Arial"/>
                <a:ea typeface="Arial"/>
                <a:cs typeface="Arial"/>
                <a:sym typeface="Arial"/>
              </a:defRPr>
            </a:lvl3pPr>
            <a:lvl4pPr marR="0" lvl="3" algn="l" rtl="0">
              <a:spcBef>
                <a:spcPts val="240"/>
              </a:spcBef>
              <a:spcAft>
                <a:spcPts val="0"/>
              </a:spcAft>
              <a:buSzPts val="1400"/>
              <a:buNone/>
              <a:defRPr sz="1200" b="0" i="0" u="none" strike="noStrike" cap="none">
                <a:solidFill>
                  <a:schemeClr val="dk1"/>
                </a:solidFill>
                <a:latin typeface="Arial"/>
                <a:ea typeface="Arial"/>
                <a:cs typeface="Arial"/>
                <a:sym typeface="Arial"/>
              </a:defRPr>
            </a:lvl4pPr>
            <a:lvl5pPr marR="0" lvl="4" algn="l" rtl="0">
              <a:spcBef>
                <a:spcPts val="320"/>
              </a:spcBef>
              <a:spcAft>
                <a:spcPts val="0"/>
              </a:spcAft>
              <a:buClr>
                <a:srgbClr val="2C4592"/>
              </a:buClr>
              <a:buSzPts val="1600"/>
              <a:buFont typeface="Noto Sans Symbols"/>
              <a:buChar char="▪"/>
              <a:defRPr sz="1600" b="0" i="0" u="none" strike="noStrike" cap="none">
                <a:solidFill>
                  <a:schemeClr val="dk1"/>
                </a:solidFill>
                <a:latin typeface="Arial"/>
                <a:ea typeface="Arial"/>
                <a:cs typeface="Arial"/>
                <a:sym typeface="Arial"/>
              </a:defRPr>
            </a:lvl5pPr>
            <a:lvl6pPr marR="0" lvl="5" algn="l" rtl="0">
              <a:spcBef>
                <a:spcPts val="320"/>
              </a:spcBef>
              <a:spcAft>
                <a:spcPts val="0"/>
              </a:spcAft>
              <a:buClr>
                <a:srgbClr val="2C4592"/>
              </a:buClr>
              <a:buSzPts val="1600"/>
              <a:buFont typeface="Noto Sans Symbols"/>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rgbClr val="2C4592"/>
              </a:buClr>
              <a:buSzPts val="1600"/>
              <a:buFont typeface="Noto Sans Symbols"/>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rgbClr val="2C4592"/>
              </a:buClr>
              <a:buSzPts val="1600"/>
              <a:buFont typeface="Noto Sans Symbols"/>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rgbClr val="2C4592"/>
              </a:buClr>
              <a:buSzPts val="1600"/>
              <a:buFont typeface="Noto Sans Symbols"/>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Benutzerdefiniertes Layout">
  <p:cSld name="2_Benutzerdefiniertes Layout">
    <p:spTree>
      <p:nvGrpSpPr>
        <p:cNvPr id="1" name="Shape 71"/>
        <p:cNvGrpSpPr/>
        <p:nvPr/>
      </p:nvGrpSpPr>
      <p:grpSpPr>
        <a:xfrm>
          <a:off x="0" y="0"/>
          <a:ext cx="0" cy="0"/>
          <a:chOff x="0" y="0"/>
          <a:chExt cx="0" cy="0"/>
        </a:xfrm>
      </p:grpSpPr>
      <p:sp>
        <p:nvSpPr>
          <p:cNvPr id="72" name="Google Shape;72;p30"/>
          <p:cNvSpPr txBox="1">
            <a:spLocks noGrp="1"/>
          </p:cNvSpPr>
          <p:nvPr>
            <p:ph type="title"/>
          </p:nvPr>
        </p:nvSpPr>
        <p:spPr>
          <a:xfrm>
            <a:off x="406401" y="222251"/>
            <a:ext cx="9258300" cy="627063"/>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0"/>
          <p:cNvSpPr txBox="1">
            <a:spLocks noGrp="1"/>
          </p:cNvSpPr>
          <p:nvPr>
            <p:ph type="body" idx="1"/>
          </p:nvPr>
        </p:nvSpPr>
        <p:spPr>
          <a:xfrm>
            <a:off x="406401" y="1066801"/>
            <a:ext cx="9258300" cy="4857749"/>
          </a:xfrm>
          <a:prstGeom prst="rect">
            <a:avLst/>
          </a:prstGeom>
          <a:noFill/>
          <a:ln>
            <a:noFill/>
          </a:ln>
        </p:spPr>
        <p:txBody>
          <a:bodyPr spcFirstLastPara="1" wrap="square" lIns="91425" tIns="45700" rIns="91425" bIns="45700" anchor="t" anchorCtr="0">
            <a:noAutofit/>
          </a:bodyPr>
          <a:lstStyle>
            <a:lvl1pPr marL="457200" lvl="0" indent="-317500" algn="l">
              <a:spcBef>
                <a:spcPts val="600"/>
              </a:spcBef>
              <a:spcAft>
                <a:spcPts val="0"/>
              </a:spcAft>
              <a:buSzPts val="1400"/>
              <a:buChar char="▪"/>
              <a:defRPr sz="1400"/>
            </a:lvl1pPr>
            <a:lvl2pPr marL="914400" lvl="1" indent="-317500" algn="l">
              <a:spcBef>
                <a:spcPts val="600"/>
              </a:spcBef>
              <a:spcAft>
                <a:spcPts val="0"/>
              </a:spcAft>
              <a:buSzPts val="1400"/>
              <a:buChar char="▪"/>
              <a:defRPr sz="1400"/>
            </a:lvl2pPr>
            <a:lvl3pPr marL="1371600" lvl="2" indent="-317500" algn="l">
              <a:spcBef>
                <a:spcPts val="600"/>
              </a:spcBef>
              <a:spcAft>
                <a:spcPts val="0"/>
              </a:spcAft>
              <a:buSzPts val="1400"/>
              <a:buChar char="−"/>
              <a:defRPr sz="1400"/>
            </a:lvl3pPr>
            <a:lvl4pPr marL="1828800" lvl="3" indent="-228600" algn="l">
              <a:spcBef>
                <a:spcPts val="280"/>
              </a:spcBef>
              <a:spcAft>
                <a:spcPts val="0"/>
              </a:spcAft>
              <a:buSzPts val="1400"/>
              <a:buNone/>
              <a:defRPr sz="1400"/>
            </a:lvl4pPr>
            <a:lvl5pPr marL="2286000" lvl="4" indent="-317500" algn="l">
              <a:spcBef>
                <a:spcPts val="280"/>
              </a:spcBef>
              <a:spcAft>
                <a:spcPts val="0"/>
              </a:spcAft>
              <a:buSzPts val="1400"/>
              <a:buChar char="▪"/>
              <a:defRPr sz="1400"/>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4" name="Google Shape;74;p30"/>
          <p:cNvSpPr>
            <a:spLocks noGrp="1"/>
          </p:cNvSpPr>
          <p:nvPr>
            <p:ph type="pic" idx="2"/>
          </p:nvPr>
        </p:nvSpPr>
        <p:spPr>
          <a:xfrm>
            <a:off x="9959281" y="4365104"/>
            <a:ext cx="1824203" cy="1559446"/>
          </a:xfrm>
          <a:prstGeom prst="rect">
            <a:avLst/>
          </a:prstGeom>
          <a:noFill/>
          <a:ln>
            <a:noFill/>
          </a:ln>
        </p:spPr>
        <p:txBody>
          <a:bodyPr spcFirstLastPara="1" wrap="square" lIns="91425" tIns="45700" rIns="91425" bIns="45700" anchor="t" anchorCtr="0">
            <a:normAutofit/>
          </a:bodyPr>
          <a:lstStyle>
            <a:lvl1pPr marR="0" lvl="0" algn="l" rtl="0">
              <a:spcBef>
                <a:spcPts val="600"/>
              </a:spcBef>
              <a:spcAft>
                <a:spcPts val="0"/>
              </a:spcAft>
              <a:buClr>
                <a:srgbClr val="2C4592"/>
              </a:buClr>
              <a:buSzPts val="1400"/>
              <a:buFont typeface="Noto Sans Symbols"/>
              <a:buChar char="▪"/>
              <a:defRPr sz="1400" b="0" i="0" u="none" strike="noStrike" cap="none">
                <a:solidFill>
                  <a:schemeClr val="dk1"/>
                </a:solidFill>
                <a:latin typeface="Arial"/>
                <a:ea typeface="Arial"/>
                <a:cs typeface="Arial"/>
                <a:sym typeface="Arial"/>
              </a:defRPr>
            </a:lvl1pPr>
            <a:lvl2pPr marR="0" lvl="1" algn="l" rtl="0">
              <a:spcBef>
                <a:spcPts val="600"/>
              </a:spcBef>
              <a:spcAft>
                <a:spcPts val="0"/>
              </a:spcAft>
              <a:buClr>
                <a:srgbClr val="808FBE"/>
              </a:buClr>
              <a:buSzPts val="1400"/>
              <a:buFont typeface="Noto Sans Symbols"/>
              <a:buChar char="▪"/>
              <a:defRPr sz="1400" b="0" i="0" u="none" strike="noStrike" cap="none">
                <a:solidFill>
                  <a:schemeClr val="dk1"/>
                </a:solidFill>
                <a:latin typeface="Arial"/>
                <a:ea typeface="Arial"/>
                <a:cs typeface="Arial"/>
                <a:sym typeface="Arial"/>
              </a:defRPr>
            </a:lvl2pPr>
            <a:lvl3pPr marR="0" lvl="2" algn="l" rtl="0">
              <a:spcBef>
                <a:spcPts val="600"/>
              </a:spcBef>
              <a:spcAft>
                <a:spcPts val="0"/>
              </a:spcAft>
              <a:buClr>
                <a:srgbClr val="808FBE"/>
              </a:buClr>
              <a:buSzPts val="1200"/>
              <a:buFont typeface="Noto Sans Symbols"/>
              <a:buChar char="−"/>
              <a:defRPr sz="1200" b="0" i="0" u="none" strike="noStrike" cap="none">
                <a:solidFill>
                  <a:schemeClr val="dk1"/>
                </a:solidFill>
                <a:latin typeface="Arial"/>
                <a:ea typeface="Arial"/>
                <a:cs typeface="Arial"/>
                <a:sym typeface="Arial"/>
              </a:defRPr>
            </a:lvl3pPr>
            <a:lvl4pPr marR="0" lvl="3" algn="l" rtl="0">
              <a:spcBef>
                <a:spcPts val="240"/>
              </a:spcBef>
              <a:spcAft>
                <a:spcPts val="0"/>
              </a:spcAft>
              <a:buSzPts val="1400"/>
              <a:buNone/>
              <a:defRPr sz="1200" b="0" i="0" u="none" strike="noStrike" cap="none">
                <a:solidFill>
                  <a:schemeClr val="dk1"/>
                </a:solidFill>
                <a:latin typeface="Arial"/>
                <a:ea typeface="Arial"/>
                <a:cs typeface="Arial"/>
                <a:sym typeface="Arial"/>
              </a:defRPr>
            </a:lvl4pPr>
            <a:lvl5pPr marR="0" lvl="4" algn="l" rtl="0">
              <a:spcBef>
                <a:spcPts val="320"/>
              </a:spcBef>
              <a:spcAft>
                <a:spcPts val="0"/>
              </a:spcAft>
              <a:buClr>
                <a:srgbClr val="2C4592"/>
              </a:buClr>
              <a:buSzPts val="1600"/>
              <a:buFont typeface="Noto Sans Symbols"/>
              <a:buChar char="▪"/>
              <a:defRPr sz="1600" b="0" i="0" u="none" strike="noStrike" cap="none">
                <a:solidFill>
                  <a:schemeClr val="dk1"/>
                </a:solidFill>
                <a:latin typeface="Arial"/>
                <a:ea typeface="Arial"/>
                <a:cs typeface="Arial"/>
                <a:sym typeface="Arial"/>
              </a:defRPr>
            </a:lvl5pPr>
            <a:lvl6pPr marR="0" lvl="5" algn="l" rtl="0">
              <a:spcBef>
                <a:spcPts val="320"/>
              </a:spcBef>
              <a:spcAft>
                <a:spcPts val="0"/>
              </a:spcAft>
              <a:buClr>
                <a:srgbClr val="2C4592"/>
              </a:buClr>
              <a:buSzPts val="1600"/>
              <a:buFont typeface="Noto Sans Symbols"/>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rgbClr val="2C4592"/>
              </a:buClr>
              <a:buSzPts val="1600"/>
              <a:buFont typeface="Noto Sans Symbols"/>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rgbClr val="2C4592"/>
              </a:buClr>
              <a:buSzPts val="1600"/>
              <a:buFont typeface="Noto Sans Symbols"/>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rgbClr val="2C4592"/>
              </a:buClr>
              <a:buSzPts val="1600"/>
              <a:buFont typeface="Noto Sans Symbols"/>
              <a:buChar char="▪"/>
              <a:defRPr sz="1600" b="0" i="0" u="none" strike="noStrike" cap="none">
                <a:solidFill>
                  <a:schemeClr val="dk1"/>
                </a:solidFill>
                <a:latin typeface="Arial"/>
                <a:ea typeface="Arial"/>
                <a:cs typeface="Arial"/>
                <a:sym typeface="Arial"/>
              </a:defRPr>
            </a:lvl9pPr>
          </a:lstStyle>
          <a:p>
            <a:endParaRPr/>
          </a:p>
        </p:txBody>
      </p:sp>
      <p:sp>
        <p:nvSpPr>
          <p:cNvPr id="75" name="Google Shape;75;p30"/>
          <p:cNvSpPr>
            <a:spLocks noGrp="1"/>
          </p:cNvSpPr>
          <p:nvPr>
            <p:ph type="pic" idx="3"/>
          </p:nvPr>
        </p:nvSpPr>
        <p:spPr>
          <a:xfrm>
            <a:off x="9959281" y="2764824"/>
            <a:ext cx="1824203" cy="1600280"/>
          </a:xfrm>
          <a:prstGeom prst="rect">
            <a:avLst/>
          </a:prstGeom>
          <a:noFill/>
          <a:ln>
            <a:noFill/>
          </a:ln>
        </p:spPr>
        <p:txBody>
          <a:bodyPr spcFirstLastPara="1" wrap="square" lIns="91425" tIns="45700" rIns="91425" bIns="45700" anchor="t" anchorCtr="0">
            <a:normAutofit/>
          </a:bodyPr>
          <a:lstStyle>
            <a:lvl1pPr marR="0" lvl="0" algn="l" rtl="0">
              <a:spcBef>
                <a:spcPts val="600"/>
              </a:spcBef>
              <a:spcAft>
                <a:spcPts val="0"/>
              </a:spcAft>
              <a:buClr>
                <a:srgbClr val="2C4592"/>
              </a:buClr>
              <a:buSzPts val="1400"/>
              <a:buFont typeface="Noto Sans Symbols"/>
              <a:buChar char="▪"/>
              <a:defRPr sz="1400" b="0" i="0" u="none" strike="noStrike" cap="none">
                <a:solidFill>
                  <a:schemeClr val="dk1"/>
                </a:solidFill>
                <a:latin typeface="Arial"/>
                <a:ea typeface="Arial"/>
                <a:cs typeface="Arial"/>
                <a:sym typeface="Arial"/>
              </a:defRPr>
            </a:lvl1pPr>
            <a:lvl2pPr marR="0" lvl="1" algn="l" rtl="0">
              <a:spcBef>
                <a:spcPts val="600"/>
              </a:spcBef>
              <a:spcAft>
                <a:spcPts val="0"/>
              </a:spcAft>
              <a:buClr>
                <a:srgbClr val="808FBE"/>
              </a:buClr>
              <a:buSzPts val="1400"/>
              <a:buFont typeface="Noto Sans Symbols"/>
              <a:buChar char="▪"/>
              <a:defRPr sz="1400" b="0" i="0" u="none" strike="noStrike" cap="none">
                <a:solidFill>
                  <a:schemeClr val="dk1"/>
                </a:solidFill>
                <a:latin typeface="Arial"/>
                <a:ea typeface="Arial"/>
                <a:cs typeface="Arial"/>
                <a:sym typeface="Arial"/>
              </a:defRPr>
            </a:lvl2pPr>
            <a:lvl3pPr marR="0" lvl="2" algn="l" rtl="0">
              <a:spcBef>
                <a:spcPts val="600"/>
              </a:spcBef>
              <a:spcAft>
                <a:spcPts val="0"/>
              </a:spcAft>
              <a:buClr>
                <a:srgbClr val="808FBE"/>
              </a:buClr>
              <a:buSzPts val="1200"/>
              <a:buFont typeface="Noto Sans Symbols"/>
              <a:buChar char="−"/>
              <a:defRPr sz="1200" b="0" i="0" u="none" strike="noStrike" cap="none">
                <a:solidFill>
                  <a:schemeClr val="dk1"/>
                </a:solidFill>
                <a:latin typeface="Arial"/>
                <a:ea typeface="Arial"/>
                <a:cs typeface="Arial"/>
                <a:sym typeface="Arial"/>
              </a:defRPr>
            </a:lvl3pPr>
            <a:lvl4pPr marR="0" lvl="3" algn="l" rtl="0">
              <a:spcBef>
                <a:spcPts val="240"/>
              </a:spcBef>
              <a:spcAft>
                <a:spcPts val="0"/>
              </a:spcAft>
              <a:buSzPts val="1400"/>
              <a:buNone/>
              <a:defRPr sz="1200" b="0" i="0" u="none" strike="noStrike" cap="none">
                <a:solidFill>
                  <a:schemeClr val="dk1"/>
                </a:solidFill>
                <a:latin typeface="Arial"/>
                <a:ea typeface="Arial"/>
                <a:cs typeface="Arial"/>
                <a:sym typeface="Arial"/>
              </a:defRPr>
            </a:lvl4pPr>
            <a:lvl5pPr marR="0" lvl="4" algn="l" rtl="0">
              <a:spcBef>
                <a:spcPts val="320"/>
              </a:spcBef>
              <a:spcAft>
                <a:spcPts val="0"/>
              </a:spcAft>
              <a:buClr>
                <a:srgbClr val="2C4592"/>
              </a:buClr>
              <a:buSzPts val="1600"/>
              <a:buFont typeface="Noto Sans Symbols"/>
              <a:buChar char="▪"/>
              <a:defRPr sz="1600" b="0" i="0" u="none" strike="noStrike" cap="none">
                <a:solidFill>
                  <a:schemeClr val="dk1"/>
                </a:solidFill>
                <a:latin typeface="Arial"/>
                <a:ea typeface="Arial"/>
                <a:cs typeface="Arial"/>
                <a:sym typeface="Arial"/>
              </a:defRPr>
            </a:lvl5pPr>
            <a:lvl6pPr marR="0" lvl="5" algn="l" rtl="0">
              <a:spcBef>
                <a:spcPts val="320"/>
              </a:spcBef>
              <a:spcAft>
                <a:spcPts val="0"/>
              </a:spcAft>
              <a:buClr>
                <a:srgbClr val="2C4592"/>
              </a:buClr>
              <a:buSzPts val="1600"/>
              <a:buFont typeface="Noto Sans Symbols"/>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rgbClr val="2C4592"/>
              </a:buClr>
              <a:buSzPts val="1600"/>
              <a:buFont typeface="Noto Sans Symbols"/>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rgbClr val="2C4592"/>
              </a:buClr>
              <a:buSzPts val="1600"/>
              <a:buFont typeface="Noto Sans Symbols"/>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rgbClr val="2C4592"/>
              </a:buClr>
              <a:buSzPts val="1600"/>
              <a:buFont typeface="Noto Sans Symbols"/>
              <a:buChar char="▪"/>
              <a:defRPr sz="1600" b="0" i="0" u="none" strike="noStrike" cap="none">
                <a:solidFill>
                  <a:schemeClr val="dk1"/>
                </a:solidFill>
                <a:latin typeface="Arial"/>
                <a:ea typeface="Arial"/>
                <a:cs typeface="Arial"/>
                <a:sym typeface="Arial"/>
              </a:defRPr>
            </a:lvl9pPr>
          </a:lstStyle>
          <a:p>
            <a:endParaRPr/>
          </a:p>
        </p:txBody>
      </p:sp>
      <p:sp>
        <p:nvSpPr>
          <p:cNvPr id="76" name="Google Shape;76;p30"/>
          <p:cNvSpPr>
            <a:spLocks noGrp="1"/>
          </p:cNvSpPr>
          <p:nvPr>
            <p:ph type="pic" idx="4"/>
          </p:nvPr>
        </p:nvSpPr>
        <p:spPr>
          <a:xfrm>
            <a:off x="9959281" y="1066801"/>
            <a:ext cx="1824203" cy="1698024"/>
          </a:xfrm>
          <a:prstGeom prst="rect">
            <a:avLst/>
          </a:prstGeom>
          <a:noFill/>
          <a:ln>
            <a:noFill/>
          </a:ln>
        </p:spPr>
        <p:txBody>
          <a:bodyPr spcFirstLastPara="1" wrap="square" lIns="91425" tIns="45700" rIns="91425" bIns="45700" anchor="t" anchorCtr="0">
            <a:normAutofit/>
          </a:bodyPr>
          <a:lstStyle>
            <a:lvl1pPr marR="0" lvl="0" algn="l" rtl="0">
              <a:spcBef>
                <a:spcPts val="600"/>
              </a:spcBef>
              <a:spcAft>
                <a:spcPts val="0"/>
              </a:spcAft>
              <a:buClr>
                <a:srgbClr val="2C4592"/>
              </a:buClr>
              <a:buSzPts val="1400"/>
              <a:buFont typeface="Noto Sans Symbols"/>
              <a:buChar char="▪"/>
              <a:defRPr sz="1400" b="0" i="0" u="none" strike="noStrike" cap="none">
                <a:solidFill>
                  <a:schemeClr val="dk1"/>
                </a:solidFill>
                <a:latin typeface="Arial"/>
                <a:ea typeface="Arial"/>
                <a:cs typeface="Arial"/>
                <a:sym typeface="Arial"/>
              </a:defRPr>
            </a:lvl1pPr>
            <a:lvl2pPr marR="0" lvl="1" algn="l" rtl="0">
              <a:spcBef>
                <a:spcPts val="600"/>
              </a:spcBef>
              <a:spcAft>
                <a:spcPts val="0"/>
              </a:spcAft>
              <a:buClr>
                <a:srgbClr val="808FBE"/>
              </a:buClr>
              <a:buSzPts val="1400"/>
              <a:buFont typeface="Noto Sans Symbols"/>
              <a:buChar char="▪"/>
              <a:defRPr sz="1400" b="0" i="0" u="none" strike="noStrike" cap="none">
                <a:solidFill>
                  <a:schemeClr val="dk1"/>
                </a:solidFill>
                <a:latin typeface="Arial"/>
                <a:ea typeface="Arial"/>
                <a:cs typeface="Arial"/>
                <a:sym typeface="Arial"/>
              </a:defRPr>
            </a:lvl2pPr>
            <a:lvl3pPr marR="0" lvl="2" algn="l" rtl="0">
              <a:spcBef>
                <a:spcPts val="600"/>
              </a:spcBef>
              <a:spcAft>
                <a:spcPts val="0"/>
              </a:spcAft>
              <a:buClr>
                <a:srgbClr val="808FBE"/>
              </a:buClr>
              <a:buSzPts val="1200"/>
              <a:buFont typeface="Noto Sans Symbols"/>
              <a:buChar char="−"/>
              <a:defRPr sz="1200" b="0" i="0" u="none" strike="noStrike" cap="none">
                <a:solidFill>
                  <a:schemeClr val="dk1"/>
                </a:solidFill>
                <a:latin typeface="Arial"/>
                <a:ea typeface="Arial"/>
                <a:cs typeface="Arial"/>
                <a:sym typeface="Arial"/>
              </a:defRPr>
            </a:lvl3pPr>
            <a:lvl4pPr marR="0" lvl="3" algn="l" rtl="0">
              <a:spcBef>
                <a:spcPts val="240"/>
              </a:spcBef>
              <a:spcAft>
                <a:spcPts val="0"/>
              </a:spcAft>
              <a:buSzPts val="1400"/>
              <a:buNone/>
              <a:defRPr sz="1200" b="0" i="0" u="none" strike="noStrike" cap="none">
                <a:solidFill>
                  <a:schemeClr val="dk1"/>
                </a:solidFill>
                <a:latin typeface="Arial"/>
                <a:ea typeface="Arial"/>
                <a:cs typeface="Arial"/>
                <a:sym typeface="Arial"/>
              </a:defRPr>
            </a:lvl4pPr>
            <a:lvl5pPr marR="0" lvl="4" algn="l" rtl="0">
              <a:spcBef>
                <a:spcPts val="320"/>
              </a:spcBef>
              <a:spcAft>
                <a:spcPts val="0"/>
              </a:spcAft>
              <a:buClr>
                <a:srgbClr val="2C4592"/>
              </a:buClr>
              <a:buSzPts val="1600"/>
              <a:buFont typeface="Noto Sans Symbols"/>
              <a:buChar char="▪"/>
              <a:defRPr sz="1600" b="0" i="0" u="none" strike="noStrike" cap="none">
                <a:solidFill>
                  <a:schemeClr val="dk1"/>
                </a:solidFill>
                <a:latin typeface="Arial"/>
                <a:ea typeface="Arial"/>
                <a:cs typeface="Arial"/>
                <a:sym typeface="Arial"/>
              </a:defRPr>
            </a:lvl5pPr>
            <a:lvl6pPr marR="0" lvl="5" algn="l" rtl="0">
              <a:spcBef>
                <a:spcPts val="320"/>
              </a:spcBef>
              <a:spcAft>
                <a:spcPts val="0"/>
              </a:spcAft>
              <a:buClr>
                <a:srgbClr val="2C4592"/>
              </a:buClr>
              <a:buSzPts val="1600"/>
              <a:buFont typeface="Noto Sans Symbols"/>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rgbClr val="2C4592"/>
              </a:buClr>
              <a:buSzPts val="1600"/>
              <a:buFont typeface="Noto Sans Symbols"/>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rgbClr val="2C4592"/>
              </a:buClr>
              <a:buSzPts val="1600"/>
              <a:buFont typeface="Noto Sans Symbols"/>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rgbClr val="2C4592"/>
              </a:buClr>
              <a:buSzPts val="1600"/>
              <a:buFont typeface="Noto Sans Symbols"/>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Benutzerdefiniertes Layout">
  <p:cSld name="3_Benutzerdefiniertes Layout">
    <p:spTree>
      <p:nvGrpSpPr>
        <p:cNvPr id="1" name="Shape 77"/>
        <p:cNvGrpSpPr/>
        <p:nvPr/>
      </p:nvGrpSpPr>
      <p:grpSpPr>
        <a:xfrm>
          <a:off x="0" y="0"/>
          <a:ext cx="0" cy="0"/>
          <a:chOff x="0" y="0"/>
          <a:chExt cx="0" cy="0"/>
        </a:xfrm>
      </p:grpSpPr>
      <p:sp>
        <p:nvSpPr>
          <p:cNvPr id="78" name="Google Shape;78;p31"/>
          <p:cNvSpPr txBox="1">
            <a:spLocks noGrp="1"/>
          </p:cNvSpPr>
          <p:nvPr>
            <p:ph type="title"/>
          </p:nvPr>
        </p:nvSpPr>
        <p:spPr>
          <a:xfrm>
            <a:off x="406401" y="222251"/>
            <a:ext cx="9258300" cy="627063"/>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1"/>
          <p:cNvSpPr txBox="1">
            <a:spLocks noGrp="1"/>
          </p:cNvSpPr>
          <p:nvPr>
            <p:ph type="body" idx="1"/>
          </p:nvPr>
        </p:nvSpPr>
        <p:spPr>
          <a:xfrm>
            <a:off x="406400" y="1066801"/>
            <a:ext cx="7033749" cy="4857750"/>
          </a:xfrm>
          <a:prstGeom prst="rect">
            <a:avLst/>
          </a:prstGeom>
          <a:noFill/>
          <a:ln>
            <a:noFill/>
          </a:ln>
        </p:spPr>
        <p:txBody>
          <a:bodyPr spcFirstLastPara="1" wrap="square" lIns="91425" tIns="45700" rIns="91425" bIns="45700" anchor="t" anchorCtr="0">
            <a:noAutofit/>
          </a:bodyPr>
          <a:lstStyle>
            <a:lvl1pPr marL="457200" lvl="0" indent="-317500" algn="l">
              <a:spcBef>
                <a:spcPts val="600"/>
              </a:spcBef>
              <a:spcAft>
                <a:spcPts val="0"/>
              </a:spcAft>
              <a:buSzPts val="1400"/>
              <a:buChar char="▪"/>
              <a:defRPr sz="1400"/>
            </a:lvl1pPr>
            <a:lvl2pPr marL="914400" lvl="1" indent="-317500" algn="l">
              <a:spcBef>
                <a:spcPts val="600"/>
              </a:spcBef>
              <a:spcAft>
                <a:spcPts val="0"/>
              </a:spcAft>
              <a:buSzPts val="1400"/>
              <a:buChar char="▪"/>
              <a:defRPr sz="1400"/>
            </a:lvl2pPr>
            <a:lvl3pPr marL="1371600" lvl="2" indent="-317500" algn="l">
              <a:spcBef>
                <a:spcPts val="600"/>
              </a:spcBef>
              <a:spcAft>
                <a:spcPts val="0"/>
              </a:spcAft>
              <a:buSzPts val="1400"/>
              <a:buChar char="−"/>
              <a:defRPr sz="1400"/>
            </a:lvl3pPr>
            <a:lvl4pPr marL="1828800" lvl="3" indent="-228600" algn="l">
              <a:spcBef>
                <a:spcPts val="280"/>
              </a:spcBef>
              <a:spcAft>
                <a:spcPts val="0"/>
              </a:spcAft>
              <a:buSzPts val="1400"/>
              <a:buNone/>
              <a:defRPr sz="1400"/>
            </a:lvl4pPr>
            <a:lvl5pPr marL="2286000" lvl="4" indent="-317500" algn="l">
              <a:spcBef>
                <a:spcPts val="280"/>
              </a:spcBef>
              <a:spcAft>
                <a:spcPts val="0"/>
              </a:spcAft>
              <a:buSzPts val="1400"/>
              <a:buChar char="▪"/>
              <a:defRPr sz="1400"/>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0" name="Google Shape;80;p31"/>
          <p:cNvSpPr>
            <a:spLocks noGrp="1"/>
          </p:cNvSpPr>
          <p:nvPr>
            <p:ph type="pic" idx="2"/>
          </p:nvPr>
        </p:nvSpPr>
        <p:spPr>
          <a:xfrm>
            <a:off x="7972831" y="1066801"/>
            <a:ext cx="3810653" cy="2428875"/>
          </a:xfrm>
          <a:prstGeom prst="rect">
            <a:avLst/>
          </a:prstGeom>
          <a:noFill/>
          <a:ln>
            <a:noFill/>
          </a:ln>
        </p:spPr>
        <p:txBody>
          <a:bodyPr spcFirstLastPara="1" wrap="square" lIns="91425" tIns="45700" rIns="91425" bIns="45700" anchor="t" anchorCtr="0">
            <a:normAutofit/>
          </a:bodyPr>
          <a:lstStyle>
            <a:lvl1pPr marR="0" lvl="0" algn="l" rtl="0">
              <a:spcBef>
                <a:spcPts val="600"/>
              </a:spcBef>
              <a:spcAft>
                <a:spcPts val="0"/>
              </a:spcAft>
              <a:buClr>
                <a:srgbClr val="2C4592"/>
              </a:buClr>
              <a:buSzPts val="1400"/>
              <a:buFont typeface="Noto Sans Symbols"/>
              <a:buChar char="▪"/>
              <a:defRPr sz="1400" b="0" i="0" u="none" strike="noStrike" cap="none">
                <a:solidFill>
                  <a:schemeClr val="dk1"/>
                </a:solidFill>
                <a:latin typeface="Arial"/>
                <a:ea typeface="Arial"/>
                <a:cs typeface="Arial"/>
                <a:sym typeface="Arial"/>
              </a:defRPr>
            </a:lvl1pPr>
            <a:lvl2pPr marR="0" lvl="1" algn="l" rtl="0">
              <a:spcBef>
                <a:spcPts val="600"/>
              </a:spcBef>
              <a:spcAft>
                <a:spcPts val="0"/>
              </a:spcAft>
              <a:buClr>
                <a:srgbClr val="808FBE"/>
              </a:buClr>
              <a:buSzPts val="1400"/>
              <a:buFont typeface="Noto Sans Symbols"/>
              <a:buChar char="▪"/>
              <a:defRPr sz="1400" b="0" i="0" u="none" strike="noStrike" cap="none">
                <a:solidFill>
                  <a:schemeClr val="dk1"/>
                </a:solidFill>
                <a:latin typeface="Arial"/>
                <a:ea typeface="Arial"/>
                <a:cs typeface="Arial"/>
                <a:sym typeface="Arial"/>
              </a:defRPr>
            </a:lvl2pPr>
            <a:lvl3pPr marR="0" lvl="2" algn="l" rtl="0">
              <a:spcBef>
                <a:spcPts val="600"/>
              </a:spcBef>
              <a:spcAft>
                <a:spcPts val="0"/>
              </a:spcAft>
              <a:buClr>
                <a:srgbClr val="808FBE"/>
              </a:buClr>
              <a:buSzPts val="1200"/>
              <a:buFont typeface="Noto Sans Symbols"/>
              <a:buChar char="−"/>
              <a:defRPr sz="1200" b="0" i="0" u="none" strike="noStrike" cap="none">
                <a:solidFill>
                  <a:schemeClr val="dk1"/>
                </a:solidFill>
                <a:latin typeface="Arial"/>
                <a:ea typeface="Arial"/>
                <a:cs typeface="Arial"/>
                <a:sym typeface="Arial"/>
              </a:defRPr>
            </a:lvl3pPr>
            <a:lvl4pPr marR="0" lvl="3" algn="l" rtl="0">
              <a:spcBef>
                <a:spcPts val="240"/>
              </a:spcBef>
              <a:spcAft>
                <a:spcPts val="0"/>
              </a:spcAft>
              <a:buSzPts val="1400"/>
              <a:buNone/>
              <a:defRPr sz="1200" b="0" i="0" u="none" strike="noStrike" cap="none">
                <a:solidFill>
                  <a:schemeClr val="dk1"/>
                </a:solidFill>
                <a:latin typeface="Arial"/>
                <a:ea typeface="Arial"/>
                <a:cs typeface="Arial"/>
                <a:sym typeface="Arial"/>
              </a:defRPr>
            </a:lvl4pPr>
            <a:lvl5pPr marR="0" lvl="4" algn="l" rtl="0">
              <a:spcBef>
                <a:spcPts val="320"/>
              </a:spcBef>
              <a:spcAft>
                <a:spcPts val="0"/>
              </a:spcAft>
              <a:buClr>
                <a:srgbClr val="2C4592"/>
              </a:buClr>
              <a:buSzPts val="1600"/>
              <a:buFont typeface="Noto Sans Symbols"/>
              <a:buChar char="▪"/>
              <a:defRPr sz="1600" b="0" i="0" u="none" strike="noStrike" cap="none">
                <a:solidFill>
                  <a:schemeClr val="dk1"/>
                </a:solidFill>
                <a:latin typeface="Arial"/>
                <a:ea typeface="Arial"/>
                <a:cs typeface="Arial"/>
                <a:sym typeface="Arial"/>
              </a:defRPr>
            </a:lvl5pPr>
            <a:lvl6pPr marR="0" lvl="5" algn="l" rtl="0">
              <a:spcBef>
                <a:spcPts val="320"/>
              </a:spcBef>
              <a:spcAft>
                <a:spcPts val="0"/>
              </a:spcAft>
              <a:buClr>
                <a:srgbClr val="2C4592"/>
              </a:buClr>
              <a:buSzPts val="1600"/>
              <a:buFont typeface="Noto Sans Symbols"/>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rgbClr val="2C4592"/>
              </a:buClr>
              <a:buSzPts val="1600"/>
              <a:buFont typeface="Noto Sans Symbols"/>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rgbClr val="2C4592"/>
              </a:buClr>
              <a:buSzPts val="1600"/>
              <a:buFont typeface="Noto Sans Symbols"/>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rgbClr val="2C4592"/>
              </a:buClr>
              <a:buSzPts val="1600"/>
              <a:buFont typeface="Noto Sans Symbols"/>
              <a:buChar char="▪"/>
              <a:defRPr sz="1600" b="0" i="0" u="none" strike="noStrike" cap="none">
                <a:solidFill>
                  <a:schemeClr val="dk1"/>
                </a:solidFill>
                <a:latin typeface="Arial"/>
                <a:ea typeface="Arial"/>
                <a:cs typeface="Arial"/>
                <a:sym typeface="Arial"/>
              </a:defRPr>
            </a:lvl9pPr>
          </a:lstStyle>
          <a:p>
            <a:endParaRPr/>
          </a:p>
        </p:txBody>
      </p:sp>
      <p:sp>
        <p:nvSpPr>
          <p:cNvPr id="81" name="Google Shape;81;p31"/>
          <p:cNvSpPr>
            <a:spLocks noGrp="1"/>
          </p:cNvSpPr>
          <p:nvPr>
            <p:ph type="pic" idx="3"/>
          </p:nvPr>
        </p:nvSpPr>
        <p:spPr>
          <a:xfrm>
            <a:off x="7972832" y="3495676"/>
            <a:ext cx="3810653" cy="2428875"/>
          </a:xfrm>
          <a:prstGeom prst="rect">
            <a:avLst/>
          </a:prstGeom>
          <a:noFill/>
          <a:ln>
            <a:noFill/>
          </a:ln>
        </p:spPr>
        <p:txBody>
          <a:bodyPr spcFirstLastPara="1" wrap="square" lIns="91425" tIns="45700" rIns="91425" bIns="45700" anchor="t" anchorCtr="0">
            <a:normAutofit/>
          </a:bodyPr>
          <a:lstStyle>
            <a:lvl1pPr marR="0" lvl="0" algn="l" rtl="0">
              <a:spcBef>
                <a:spcPts val="600"/>
              </a:spcBef>
              <a:spcAft>
                <a:spcPts val="0"/>
              </a:spcAft>
              <a:buClr>
                <a:srgbClr val="2C4592"/>
              </a:buClr>
              <a:buSzPts val="1400"/>
              <a:buFont typeface="Noto Sans Symbols"/>
              <a:buChar char="▪"/>
              <a:defRPr sz="1400" b="0" i="0" u="none" strike="noStrike" cap="none">
                <a:solidFill>
                  <a:schemeClr val="dk1"/>
                </a:solidFill>
                <a:latin typeface="Arial"/>
                <a:ea typeface="Arial"/>
                <a:cs typeface="Arial"/>
                <a:sym typeface="Arial"/>
              </a:defRPr>
            </a:lvl1pPr>
            <a:lvl2pPr marR="0" lvl="1" algn="l" rtl="0">
              <a:spcBef>
                <a:spcPts val="600"/>
              </a:spcBef>
              <a:spcAft>
                <a:spcPts val="0"/>
              </a:spcAft>
              <a:buClr>
                <a:srgbClr val="808FBE"/>
              </a:buClr>
              <a:buSzPts val="1400"/>
              <a:buFont typeface="Noto Sans Symbols"/>
              <a:buChar char="▪"/>
              <a:defRPr sz="1400" b="0" i="0" u="none" strike="noStrike" cap="none">
                <a:solidFill>
                  <a:schemeClr val="dk1"/>
                </a:solidFill>
                <a:latin typeface="Arial"/>
                <a:ea typeface="Arial"/>
                <a:cs typeface="Arial"/>
                <a:sym typeface="Arial"/>
              </a:defRPr>
            </a:lvl2pPr>
            <a:lvl3pPr marR="0" lvl="2" algn="l" rtl="0">
              <a:spcBef>
                <a:spcPts val="600"/>
              </a:spcBef>
              <a:spcAft>
                <a:spcPts val="0"/>
              </a:spcAft>
              <a:buClr>
                <a:srgbClr val="808FBE"/>
              </a:buClr>
              <a:buSzPts val="1200"/>
              <a:buFont typeface="Noto Sans Symbols"/>
              <a:buChar char="−"/>
              <a:defRPr sz="1200" b="0" i="0" u="none" strike="noStrike" cap="none">
                <a:solidFill>
                  <a:schemeClr val="dk1"/>
                </a:solidFill>
                <a:latin typeface="Arial"/>
                <a:ea typeface="Arial"/>
                <a:cs typeface="Arial"/>
                <a:sym typeface="Arial"/>
              </a:defRPr>
            </a:lvl3pPr>
            <a:lvl4pPr marR="0" lvl="3" algn="l" rtl="0">
              <a:spcBef>
                <a:spcPts val="240"/>
              </a:spcBef>
              <a:spcAft>
                <a:spcPts val="0"/>
              </a:spcAft>
              <a:buSzPts val="1400"/>
              <a:buNone/>
              <a:defRPr sz="1200" b="0" i="0" u="none" strike="noStrike" cap="none">
                <a:solidFill>
                  <a:schemeClr val="dk1"/>
                </a:solidFill>
                <a:latin typeface="Arial"/>
                <a:ea typeface="Arial"/>
                <a:cs typeface="Arial"/>
                <a:sym typeface="Arial"/>
              </a:defRPr>
            </a:lvl4pPr>
            <a:lvl5pPr marR="0" lvl="4" algn="l" rtl="0">
              <a:spcBef>
                <a:spcPts val="320"/>
              </a:spcBef>
              <a:spcAft>
                <a:spcPts val="0"/>
              </a:spcAft>
              <a:buClr>
                <a:srgbClr val="2C4592"/>
              </a:buClr>
              <a:buSzPts val="1600"/>
              <a:buFont typeface="Noto Sans Symbols"/>
              <a:buChar char="▪"/>
              <a:defRPr sz="1600" b="0" i="0" u="none" strike="noStrike" cap="none">
                <a:solidFill>
                  <a:schemeClr val="dk1"/>
                </a:solidFill>
                <a:latin typeface="Arial"/>
                <a:ea typeface="Arial"/>
                <a:cs typeface="Arial"/>
                <a:sym typeface="Arial"/>
              </a:defRPr>
            </a:lvl5pPr>
            <a:lvl6pPr marR="0" lvl="5" algn="l" rtl="0">
              <a:spcBef>
                <a:spcPts val="320"/>
              </a:spcBef>
              <a:spcAft>
                <a:spcPts val="0"/>
              </a:spcAft>
              <a:buClr>
                <a:srgbClr val="2C4592"/>
              </a:buClr>
              <a:buSzPts val="1600"/>
              <a:buFont typeface="Noto Sans Symbols"/>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rgbClr val="2C4592"/>
              </a:buClr>
              <a:buSzPts val="1600"/>
              <a:buFont typeface="Noto Sans Symbols"/>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rgbClr val="2C4592"/>
              </a:buClr>
              <a:buSzPts val="1600"/>
              <a:buFont typeface="Noto Sans Symbols"/>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rgbClr val="2C4592"/>
              </a:buClr>
              <a:buSzPts val="1600"/>
              <a:buFont typeface="Noto Sans Symbols"/>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4_Benutzerdefiniertes Layout">
  <p:cSld name="4_Benutzerdefiniertes Layout">
    <p:spTree>
      <p:nvGrpSpPr>
        <p:cNvPr id="1" name="Shape 82"/>
        <p:cNvGrpSpPr/>
        <p:nvPr/>
      </p:nvGrpSpPr>
      <p:grpSpPr>
        <a:xfrm>
          <a:off x="0" y="0"/>
          <a:ext cx="0" cy="0"/>
          <a:chOff x="0" y="0"/>
          <a:chExt cx="0" cy="0"/>
        </a:xfrm>
      </p:grpSpPr>
      <p:sp>
        <p:nvSpPr>
          <p:cNvPr id="83" name="Google Shape;83;p32"/>
          <p:cNvSpPr txBox="1">
            <a:spLocks noGrp="1"/>
          </p:cNvSpPr>
          <p:nvPr>
            <p:ph type="title"/>
          </p:nvPr>
        </p:nvSpPr>
        <p:spPr>
          <a:xfrm>
            <a:off x="406401" y="222251"/>
            <a:ext cx="9258300" cy="627063"/>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2"/>
          <p:cNvSpPr txBox="1">
            <a:spLocks noGrp="1"/>
          </p:cNvSpPr>
          <p:nvPr>
            <p:ph type="body" idx="1"/>
          </p:nvPr>
        </p:nvSpPr>
        <p:spPr>
          <a:xfrm>
            <a:off x="406400" y="1066800"/>
            <a:ext cx="7033749" cy="4857749"/>
          </a:xfrm>
          <a:prstGeom prst="rect">
            <a:avLst/>
          </a:prstGeom>
          <a:noFill/>
          <a:ln>
            <a:noFill/>
          </a:ln>
        </p:spPr>
        <p:txBody>
          <a:bodyPr spcFirstLastPara="1" wrap="square" lIns="91425" tIns="45700" rIns="91425" bIns="45700" anchor="t" anchorCtr="0">
            <a:noAutofit/>
          </a:bodyPr>
          <a:lstStyle>
            <a:lvl1pPr marL="457200" lvl="0" indent="-317500" algn="l">
              <a:spcBef>
                <a:spcPts val="600"/>
              </a:spcBef>
              <a:spcAft>
                <a:spcPts val="0"/>
              </a:spcAft>
              <a:buSzPts val="1400"/>
              <a:buChar char="▪"/>
              <a:defRPr sz="1400"/>
            </a:lvl1pPr>
            <a:lvl2pPr marL="914400" lvl="1" indent="-317500" algn="l">
              <a:spcBef>
                <a:spcPts val="600"/>
              </a:spcBef>
              <a:spcAft>
                <a:spcPts val="0"/>
              </a:spcAft>
              <a:buSzPts val="1400"/>
              <a:buChar char="▪"/>
              <a:defRPr sz="1400"/>
            </a:lvl2pPr>
            <a:lvl3pPr marL="1371600" lvl="2" indent="-317500" algn="l">
              <a:spcBef>
                <a:spcPts val="600"/>
              </a:spcBef>
              <a:spcAft>
                <a:spcPts val="0"/>
              </a:spcAft>
              <a:buSzPts val="1400"/>
              <a:buChar char="−"/>
              <a:defRPr sz="1400"/>
            </a:lvl3pPr>
            <a:lvl4pPr marL="1828800" lvl="3" indent="-228600" algn="l">
              <a:spcBef>
                <a:spcPts val="280"/>
              </a:spcBef>
              <a:spcAft>
                <a:spcPts val="0"/>
              </a:spcAft>
              <a:buSzPts val="1400"/>
              <a:buNone/>
              <a:defRPr sz="1400"/>
            </a:lvl4pPr>
            <a:lvl5pPr marL="2286000" lvl="4" indent="-317500" algn="l">
              <a:spcBef>
                <a:spcPts val="280"/>
              </a:spcBef>
              <a:spcAft>
                <a:spcPts val="0"/>
              </a:spcAft>
              <a:buSzPts val="1400"/>
              <a:buChar char="▪"/>
              <a:defRPr sz="1400"/>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5" name="Google Shape;85;p32"/>
          <p:cNvSpPr>
            <a:spLocks noGrp="1"/>
          </p:cNvSpPr>
          <p:nvPr>
            <p:ph type="pic" idx="2"/>
          </p:nvPr>
        </p:nvSpPr>
        <p:spPr>
          <a:xfrm>
            <a:off x="7920202" y="1066801"/>
            <a:ext cx="3863281" cy="4857749"/>
          </a:xfrm>
          <a:prstGeom prst="rect">
            <a:avLst/>
          </a:prstGeom>
          <a:noFill/>
          <a:ln>
            <a:noFill/>
          </a:ln>
        </p:spPr>
        <p:txBody>
          <a:bodyPr spcFirstLastPara="1" wrap="square" lIns="91425" tIns="45700" rIns="91425" bIns="45700" anchor="t" anchorCtr="0">
            <a:normAutofit/>
          </a:bodyPr>
          <a:lstStyle>
            <a:lvl1pPr marR="0" lvl="0" algn="l" rtl="0">
              <a:spcBef>
                <a:spcPts val="600"/>
              </a:spcBef>
              <a:spcAft>
                <a:spcPts val="0"/>
              </a:spcAft>
              <a:buClr>
                <a:srgbClr val="2C4592"/>
              </a:buClr>
              <a:buSzPts val="1400"/>
              <a:buFont typeface="Noto Sans Symbols"/>
              <a:buChar char="▪"/>
              <a:defRPr sz="1400" b="0" i="0" u="none" strike="noStrike" cap="none">
                <a:solidFill>
                  <a:schemeClr val="dk1"/>
                </a:solidFill>
                <a:latin typeface="Arial"/>
                <a:ea typeface="Arial"/>
                <a:cs typeface="Arial"/>
                <a:sym typeface="Arial"/>
              </a:defRPr>
            </a:lvl1pPr>
            <a:lvl2pPr marR="0" lvl="1" algn="l" rtl="0">
              <a:spcBef>
                <a:spcPts val="600"/>
              </a:spcBef>
              <a:spcAft>
                <a:spcPts val="0"/>
              </a:spcAft>
              <a:buClr>
                <a:srgbClr val="808FBE"/>
              </a:buClr>
              <a:buSzPts val="1400"/>
              <a:buFont typeface="Noto Sans Symbols"/>
              <a:buChar char="▪"/>
              <a:defRPr sz="1400" b="0" i="0" u="none" strike="noStrike" cap="none">
                <a:solidFill>
                  <a:schemeClr val="dk1"/>
                </a:solidFill>
                <a:latin typeface="Arial"/>
                <a:ea typeface="Arial"/>
                <a:cs typeface="Arial"/>
                <a:sym typeface="Arial"/>
              </a:defRPr>
            </a:lvl2pPr>
            <a:lvl3pPr marR="0" lvl="2" algn="l" rtl="0">
              <a:spcBef>
                <a:spcPts val="600"/>
              </a:spcBef>
              <a:spcAft>
                <a:spcPts val="0"/>
              </a:spcAft>
              <a:buClr>
                <a:srgbClr val="808FBE"/>
              </a:buClr>
              <a:buSzPts val="1200"/>
              <a:buFont typeface="Noto Sans Symbols"/>
              <a:buChar char="−"/>
              <a:defRPr sz="1200" b="0" i="0" u="none" strike="noStrike" cap="none">
                <a:solidFill>
                  <a:schemeClr val="dk1"/>
                </a:solidFill>
                <a:latin typeface="Arial"/>
                <a:ea typeface="Arial"/>
                <a:cs typeface="Arial"/>
                <a:sym typeface="Arial"/>
              </a:defRPr>
            </a:lvl3pPr>
            <a:lvl4pPr marR="0" lvl="3" algn="l" rtl="0">
              <a:spcBef>
                <a:spcPts val="240"/>
              </a:spcBef>
              <a:spcAft>
                <a:spcPts val="0"/>
              </a:spcAft>
              <a:buSzPts val="1400"/>
              <a:buNone/>
              <a:defRPr sz="1200" b="0" i="0" u="none" strike="noStrike" cap="none">
                <a:solidFill>
                  <a:schemeClr val="dk1"/>
                </a:solidFill>
                <a:latin typeface="Arial"/>
                <a:ea typeface="Arial"/>
                <a:cs typeface="Arial"/>
                <a:sym typeface="Arial"/>
              </a:defRPr>
            </a:lvl4pPr>
            <a:lvl5pPr marR="0" lvl="4" algn="l" rtl="0">
              <a:spcBef>
                <a:spcPts val="320"/>
              </a:spcBef>
              <a:spcAft>
                <a:spcPts val="0"/>
              </a:spcAft>
              <a:buClr>
                <a:srgbClr val="2C4592"/>
              </a:buClr>
              <a:buSzPts val="1600"/>
              <a:buFont typeface="Noto Sans Symbols"/>
              <a:buChar char="▪"/>
              <a:defRPr sz="1600" b="0" i="0" u="none" strike="noStrike" cap="none">
                <a:solidFill>
                  <a:schemeClr val="dk1"/>
                </a:solidFill>
                <a:latin typeface="Arial"/>
                <a:ea typeface="Arial"/>
                <a:cs typeface="Arial"/>
                <a:sym typeface="Arial"/>
              </a:defRPr>
            </a:lvl5pPr>
            <a:lvl6pPr marR="0" lvl="5" algn="l" rtl="0">
              <a:spcBef>
                <a:spcPts val="320"/>
              </a:spcBef>
              <a:spcAft>
                <a:spcPts val="0"/>
              </a:spcAft>
              <a:buClr>
                <a:srgbClr val="2C4592"/>
              </a:buClr>
              <a:buSzPts val="1600"/>
              <a:buFont typeface="Noto Sans Symbols"/>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rgbClr val="2C4592"/>
              </a:buClr>
              <a:buSzPts val="1600"/>
              <a:buFont typeface="Noto Sans Symbols"/>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rgbClr val="2C4592"/>
              </a:buClr>
              <a:buSzPts val="1600"/>
              <a:buFont typeface="Noto Sans Symbols"/>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rgbClr val="2C4592"/>
              </a:buClr>
              <a:buSzPts val="1600"/>
              <a:buFont typeface="Noto Sans Symbols"/>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WHU-Marketing Title">
  <p:cSld name="WHU-Marketing Title">
    <p:bg>
      <p:bgPr>
        <a:solidFill>
          <a:schemeClr val="accent5"/>
        </a:solidFill>
        <a:effectLst/>
      </p:bgPr>
    </p:bg>
    <p:spTree>
      <p:nvGrpSpPr>
        <p:cNvPr id="1" name="Shape 28"/>
        <p:cNvGrpSpPr/>
        <p:nvPr/>
      </p:nvGrpSpPr>
      <p:grpSpPr>
        <a:xfrm>
          <a:off x="0" y="0"/>
          <a:ext cx="0" cy="0"/>
          <a:chOff x="0" y="0"/>
          <a:chExt cx="0" cy="0"/>
        </a:xfrm>
      </p:grpSpPr>
      <p:sp>
        <p:nvSpPr>
          <p:cNvPr id="29" name="Google Shape;29;p24"/>
          <p:cNvSpPr/>
          <p:nvPr/>
        </p:nvSpPr>
        <p:spPr>
          <a:xfrm>
            <a:off x="0" y="-176426"/>
            <a:ext cx="12208933" cy="6929438"/>
          </a:xfrm>
          <a:prstGeom prst="rect">
            <a:avLst/>
          </a:prstGeom>
          <a:solidFill>
            <a:schemeClr val="lt1"/>
          </a:solidFill>
          <a:ln>
            <a:noFill/>
          </a:ln>
        </p:spPr>
        <p:txBody>
          <a:bodyPr spcFirstLastPara="1" wrap="square" lIns="36000" tIns="0" rIns="36000" bIns="0"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30" name="Google Shape;30;p24"/>
          <p:cNvSpPr/>
          <p:nvPr/>
        </p:nvSpPr>
        <p:spPr>
          <a:xfrm>
            <a:off x="-16934" y="5229226"/>
            <a:ext cx="12225866" cy="1655763"/>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31" name="Google Shape;31;p24"/>
          <p:cNvSpPr/>
          <p:nvPr/>
        </p:nvSpPr>
        <p:spPr>
          <a:xfrm>
            <a:off x="300386" y="5364164"/>
            <a:ext cx="7776633"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400" b="0" i="0" u="none" strike="noStrike" cap="none">
                <a:solidFill>
                  <a:schemeClr val="dk1"/>
                </a:solidFill>
                <a:latin typeface="Arial"/>
                <a:ea typeface="Arial"/>
                <a:cs typeface="Arial"/>
                <a:sym typeface="Arial"/>
              </a:rPr>
              <a:t>WHU – Otto Beisheim School of Management</a:t>
            </a:r>
            <a:endParaRPr/>
          </a:p>
          <a:p>
            <a:pPr marL="0" marR="0" lvl="0" indent="0" algn="l" rtl="0">
              <a:spcBef>
                <a:spcPts val="0"/>
              </a:spcBef>
              <a:spcAft>
                <a:spcPts val="0"/>
              </a:spcAft>
              <a:buNone/>
            </a:pPr>
            <a:r>
              <a:rPr lang="de-DE" sz="1400" b="0" i="0" u="none" strike="noStrike" cap="none">
                <a:solidFill>
                  <a:schemeClr val="dk1"/>
                </a:solidFill>
                <a:latin typeface="Arial"/>
                <a:ea typeface="Arial"/>
                <a:cs typeface="Arial"/>
                <a:sym typeface="Arial"/>
              </a:rPr>
              <a:t>Campus Vallendar: Burgplatz 2, 56179 Vallendar, Germany</a:t>
            </a:r>
            <a:endParaRPr/>
          </a:p>
          <a:p>
            <a:pPr marL="0" marR="0" lvl="0" indent="0" algn="l" rtl="0">
              <a:spcBef>
                <a:spcPts val="0"/>
              </a:spcBef>
              <a:spcAft>
                <a:spcPts val="0"/>
              </a:spcAft>
              <a:buNone/>
            </a:pPr>
            <a:r>
              <a:rPr lang="de-DE" sz="1400" b="0" i="0" u="none" strike="noStrike" cap="none">
                <a:solidFill>
                  <a:schemeClr val="dk1"/>
                </a:solidFill>
                <a:latin typeface="Arial"/>
                <a:ea typeface="Arial"/>
                <a:cs typeface="Arial"/>
                <a:sym typeface="Arial"/>
              </a:rPr>
              <a:t>Campus Düsseldorf: Erkrather Str. 224 a, 40233 Düsseldorf, Germany </a:t>
            </a:r>
            <a:endParaRPr/>
          </a:p>
          <a:p>
            <a:pPr marL="0" marR="0" lvl="0" indent="0" algn="l" rtl="0">
              <a:spcBef>
                <a:spcPts val="0"/>
              </a:spcBef>
              <a:spcAft>
                <a:spcPts val="0"/>
              </a:spcAft>
              <a:buNone/>
            </a:pPr>
            <a:r>
              <a:rPr lang="de-DE" sz="1400" b="0" i="0" u="none" strike="noStrike" cap="none">
                <a:solidFill>
                  <a:schemeClr val="dk1"/>
                </a:solidFill>
                <a:latin typeface="Arial"/>
                <a:ea typeface="Arial"/>
                <a:cs typeface="Arial"/>
                <a:sym typeface="Arial"/>
              </a:rPr>
              <a:t>www.whu.edu</a:t>
            </a:r>
            <a:endParaRPr/>
          </a:p>
        </p:txBody>
      </p:sp>
      <p:sp>
        <p:nvSpPr>
          <p:cNvPr id="32" name="Google Shape;32;p24"/>
          <p:cNvSpPr txBox="1">
            <a:spLocks noGrp="1"/>
          </p:cNvSpPr>
          <p:nvPr>
            <p:ph type="subTitle" idx="1"/>
          </p:nvPr>
        </p:nvSpPr>
        <p:spPr>
          <a:xfrm>
            <a:off x="239185" y="2708921"/>
            <a:ext cx="8975857" cy="425451"/>
          </a:xfrm>
          <a:prstGeom prst="rect">
            <a:avLst/>
          </a:prstGeom>
          <a:noFill/>
          <a:ln>
            <a:noFill/>
          </a:ln>
        </p:spPr>
        <p:txBody>
          <a:bodyPr spcFirstLastPara="1" wrap="square" lIns="91425" tIns="45700" rIns="91425" bIns="45700" anchor="t" anchorCtr="0">
            <a:noAutofit/>
          </a:bodyPr>
          <a:lstStyle>
            <a:lvl1pPr lvl="0" algn="l">
              <a:spcBef>
                <a:spcPts val="600"/>
              </a:spcBef>
              <a:spcAft>
                <a:spcPts val="0"/>
              </a:spcAft>
              <a:buSzPts val="1600"/>
              <a:buNone/>
              <a:defRPr>
                <a:solidFill>
                  <a:schemeClr val="dk1"/>
                </a:solidFill>
              </a:defRPr>
            </a:lvl1pPr>
            <a:lvl2pPr lvl="1" algn="l">
              <a:spcBef>
                <a:spcPts val="600"/>
              </a:spcBef>
              <a:spcAft>
                <a:spcPts val="0"/>
              </a:spcAft>
              <a:buSzPts val="1800"/>
              <a:buChar char="▪"/>
              <a:defRPr/>
            </a:lvl2pPr>
            <a:lvl3pPr lvl="2" algn="l">
              <a:spcBef>
                <a:spcPts val="600"/>
              </a:spcBef>
              <a:spcAft>
                <a:spcPts val="0"/>
              </a:spcAft>
              <a:buSzPts val="1800"/>
              <a:buChar char="−"/>
              <a:defRPr/>
            </a:lvl3pPr>
            <a:lvl4pPr lvl="3" algn="l">
              <a:spcBef>
                <a:spcPts val="360"/>
              </a:spcBef>
              <a:spcAft>
                <a:spcPts val="0"/>
              </a:spcAft>
              <a:buSzPts val="1400"/>
              <a:buNone/>
              <a:defRPr/>
            </a:lvl4pPr>
            <a:lvl5pPr lvl="4" algn="l">
              <a:spcBef>
                <a:spcPts val="360"/>
              </a:spcBef>
              <a:spcAft>
                <a:spcPts val="0"/>
              </a:spcAft>
              <a:buSzPts val="1800"/>
              <a:buChar char="▪"/>
              <a:defRPr/>
            </a:lvl5pPr>
            <a:lvl6pPr lvl="5" algn="l">
              <a:spcBef>
                <a:spcPts val="360"/>
              </a:spcBef>
              <a:spcAft>
                <a:spcPts val="0"/>
              </a:spcAft>
              <a:buSzPts val="1800"/>
              <a:buChar char="▪"/>
              <a:defRPr/>
            </a:lvl6pPr>
            <a:lvl7pPr lvl="6" algn="l">
              <a:spcBef>
                <a:spcPts val="360"/>
              </a:spcBef>
              <a:spcAft>
                <a:spcPts val="0"/>
              </a:spcAft>
              <a:buSzPts val="1800"/>
              <a:buChar char="▪"/>
              <a:defRPr/>
            </a:lvl7pPr>
            <a:lvl8pPr lvl="7" algn="l">
              <a:spcBef>
                <a:spcPts val="360"/>
              </a:spcBef>
              <a:spcAft>
                <a:spcPts val="0"/>
              </a:spcAft>
              <a:buSzPts val="1800"/>
              <a:buChar char="▪"/>
              <a:defRPr/>
            </a:lvl8pPr>
            <a:lvl9pPr lvl="8" algn="l">
              <a:spcBef>
                <a:spcPts val="360"/>
              </a:spcBef>
              <a:spcAft>
                <a:spcPts val="0"/>
              </a:spcAft>
              <a:buSzPts val="1800"/>
              <a:buChar char="▪"/>
              <a:defRPr/>
            </a:lvl9pPr>
          </a:lstStyle>
          <a:p>
            <a:endParaRPr/>
          </a:p>
        </p:txBody>
      </p:sp>
      <p:sp>
        <p:nvSpPr>
          <p:cNvPr id="33" name="Google Shape;33;p24"/>
          <p:cNvSpPr txBox="1">
            <a:spLocks noGrp="1"/>
          </p:cNvSpPr>
          <p:nvPr>
            <p:ph type="ctrTitle"/>
          </p:nvPr>
        </p:nvSpPr>
        <p:spPr>
          <a:xfrm>
            <a:off x="335360" y="1916833"/>
            <a:ext cx="8975856" cy="649287"/>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sz="2000">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34" name="Google Shape;34;p24"/>
          <p:cNvPicPr preferRelativeResize="0"/>
          <p:nvPr/>
        </p:nvPicPr>
        <p:blipFill rotWithShape="1">
          <a:blip r:embed="rId2">
            <a:alphaModFix/>
          </a:blip>
          <a:srcRect/>
          <a:stretch/>
        </p:blipFill>
        <p:spPr>
          <a:xfrm>
            <a:off x="9283108" y="220599"/>
            <a:ext cx="2540000" cy="903288"/>
          </a:xfrm>
          <a:prstGeom prst="rect">
            <a:avLst/>
          </a:prstGeom>
          <a:noFill/>
          <a:ln>
            <a:noFill/>
          </a:ln>
        </p:spPr>
      </p:pic>
      <p:grpSp>
        <p:nvGrpSpPr>
          <p:cNvPr id="35" name="Google Shape;35;p24"/>
          <p:cNvGrpSpPr/>
          <p:nvPr/>
        </p:nvGrpSpPr>
        <p:grpSpPr>
          <a:xfrm>
            <a:off x="10736458" y="4689476"/>
            <a:ext cx="1086650" cy="1079500"/>
            <a:chOff x="7009600" y="5226050"/>
            <a:chExt cx="1086651" cy="1079500"/>
          </a:xfrm>
        </p:grpSpPr>
        <p:sp>
          <p:nvSpPr>
            <p:cNvPr id="36" name="Google Shape;36;p24"/>
            <p:cNvSpPr/>
            <p:nvPr/>
          </p:nvSpPr>
          <p:spPr>
            <a:xfrm>
              <a:off x="7009600" y="5226050"/>
              <a:ext cx="1079501" cy="1079500"/>
            </a:xfrm>
            <a:prstGeom prst="rect">
              <a:avLst/>
            </a:prstGeom>
            <a:solidFill>
              <a:srgbClr val="2C459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dk1"/>
                </a:solidFill>
                <a:latin typeface="Times"/>
                <a:ea typeface="Times"/>
                <a:cs typeface="Times"/>
                <a:sym typeface="Times"/>
              </a:endParaRPr>
            </a:p>
          </p:txBody>
        </p:sp>
        <p:sp>
          <p:nvSpPr>
            <p:cNvPr id="37" name="Google Shape;37;p24"/>
            <p:cNvSpPr txBox="1"/>
            <p:nvPr/>
          </p:nvSpPr>
          <p:spPr>
            <a:xfrm>
              <a:off x="7067550" y="5486400"/>
              <a:ext cx="1028701" cy="646112"/>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de-DE" sz="1000" b="0" i="0" u="none" strike="noStrike" cap="none">
                  <a:solidFill>
                    <a:schemeClr val="lt1"/>
                  </a:solidFill>
                  <a:latin typeface="Arial"/>
                  <a:ea typeface="Arial"/>
                  <a:cs typeface="Arial"/>
                  <a:sym typeface="Arial"/>
                </a:rPr>
                <a:t>Excellence in </a:t>
              </a:r>
              <a:endParaRPr/>
            </a:p>
            <a:p>
              <a:pPr marL="0" marR="0" lvl="0" indent="0" algn="l" rtl="0">
                <a:lnSpc>
                  <a:spcPct val="120000"/>
                </a:lnSpc>
                <a:spcBef>
                  <a:spcPts val="0"/>
                </a:spcBef>
                <a:spcAft>
                  <a:spcPts val="0"/>
                </a:spcAft>
                <a:buNone/>
              </a:pPr>
              <a:r>
                <a:rPr lang="de-DE" sz="1000" b="0" i="0" u="none" strike="noStrike" cap="none">
                  <a:solidFill>
                    <a:schemeClr val="lt1"/>
                  </a:solidFill>
                  <a:latin typeface="Arial"/>
                  <a:ea typeface="Arial"/>
                  <a:cs typeface="Arial"/>
                  <a:sym typeface="Arial"/>
                </a:rPr>
                <a:t>Management </a:t>
              </a:r>
              <a:endParaRPr/>
            </a:p>
            <a:p>
              <a:pPr marL="0" marR="0" lvl="0" indent="0" algn="l" rtl="0">
                <a:lnSpc>
                  <a:spcPct val="120000"/>
                </a:lnSpc>
                <a:spcBef>
                  <a:spcPts val="0"/>
                </a:spcBef>
                <a:spcAft>
                  <a:spcPts val="0"/>
                </a:spcAft>
                <a:buNone/>
              </a:pPr>
              <a:r>
                <a:rPr lang="de-DE" sz="1000" b="0" i="0" u="none" strike="noStrike" cap="none">
                  <a:solidFill>
                    <a:schemeClr val="lt1"/>
                  </a:solidFill>
                  <a:latin typeface="Arial"/>
                  <a:ea typeface="Arial"/>
                  <a:cs typeface="Arial"/>
                  <a:sym typeface="Arial"/>
                </a:rPr>
                <a:t>Education</a:t>
              </a:r>
              <a:endParaRPr sz="2400" b="0" i="0" u="none" strike="noStrike" cap="none">
                <a:solidFill>
                  <a:schemeClr val="dk1"/>
                </a:solidFill>
                <a:latin typeface="Times"/>
                <a:ea typeface="Times"/>
                <a:cs typeface="Times"/>
                <a:sym typeface="Times"/>
              </a:endParaRPr>
            </a:p>
          </p:txBody>
        </p:sp>
      </p:grpSp>
    </p:spTree>
    <p:extLst>
      <p:ext uri="{BB962C8B-B14F-4D97-AF65-F5344CB8AC3E}">
        <p14:creationId xmlns:p14="http://schemas.microsoft.com/office/powerpoint/2010/main" val="1171633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3"/>
          <p:cNvSpPr txBox="1">
            <a:spLocks noGrp="1"/>
          </p:cNvSpPr>
          <p:nvPr>
            <p:ph type="title"/>
          </p:nvPr>
        </p:nvSpPr>
        <p:spPr>
          <a:xfrm>
            <a:off x="406401" y="222251"/>
            <a:ext cx="9258300" cy="627063"/>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800" b="1"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1" name="Google Shape;11;p23"/>
          <p:cNvSpPr txBox="1">
            <a:spLocks noGrp="1"/>
          </p:cNvSpPr>
          <p:nvPr>
            <p:ph type="body" idx="1"/>
          </p:nvPr>
        </p:nvSpPr>
        <p:spPr>
          <a:xfrm>
            <a:off x="404285" y="1195388"/>
            <a:ext cx="11383433" cy="4841875"/>
          </a:xfrm>
          <a:prstGeom prst="rect">
            <a:avLst/>
          </a:prstGeom>
          <a:noFill/>
          <a:ln>
            <a:noFill/>
          </a:ln>
        </p:spPr>
        <p:txBody>
          <a:bodyPr spcFirstLastPara="1" wrap="square" lIns="91425" tIns="45700" rIns="91425" bIns="45700" anchor="t" anchorCtr="0">
            <a:noAutofit/>
          </a:bodyPr>
          <a:lstStyle>
            <a:lvl1pPr marL="457200" marR="0" lvl="0" indent="-330200" algn="l" rtl="0">
              <a:spcBef>
                <a:spcPts val="600"/>
              </a:spcBef>
              <a:spcAft>
                <a:spcPts val="0"/>
              </a:spcAft>
              <a:buClr>
                <a:srgbClr val="2C4592"/>
              </a:buClr>
              <a:buSzPts val="1600"/>
              <a:buFont typeface="Noto Sans Symbols"/>
              <a:buChar char="▪"/>
              <a:defRPr sz="1600" b="0" i="0" u="none" strike="noStrike" cap="none">
                <a:solidFill>
                  <a:schemeClr val="dk1"/>
                </a:solidFill>
                <a:latin typeface="Arial"/>
                <a:ea typeface="Arial"/>
                <a:cs typeface="Arial"/>
                <a:sym typeface="Arial"/>
              </a:defRPr>
            </a:lvl1pPr>
            <a:lvl2pPr marL="914400" marR="0" lvl="1" indent="-317500" algn="l" rtl="0">
              <a:spcBef>
                <a:spcPts val="600"/>
              </a:spcBef>
              <a:spcAft>
                <a:spcPts val="0"/>
              </a:spcAft>
              <a:buClr>
                <a:srgbClr val="808FBE"/>
              </a:buClr>
              <a:buSzPts val="1400"/>
              <a:buFont typeface="Noto Sans Symbols"/>
              <a:buChar char="▪"/>
              <a:defRPr sz="1400" b="0" i="0" u="none" strike="noStrike" cap="none">
                <a:solidFill>
                  <a:schemeClr val="dk1"/>
                </a:solidFill>
                <a:latin typeface="Arial"/>
                <a:ea typeface="Arial"/>
                <a:cs typeface="Arial"/>
                <a:sym typeface="Arial"/>
              </a:defRPr>
            </a:lvl2pPr>
            <a:lvl3pPr marL="1371600" marR="0" lvl="2" indent="-304800" algn="l" rtl="0">
              <a:spcBef>
                <a:spcPts val="600"/>
              </a:spcBef>
              <a:spcAft>
                <a:spcPts val="0"/>
              </a:spcAft>
              <a:buClr>
                <a:srgbClr val="808FBE"/>
              </a:buClr>
              <a:buSzPts val="1200"/>
              <a:buFont typeface="Noto Sans Symbols"/>
              <a:buChar char="−"/>
              <a:defRPr sz="1200" b="0" i="0" u="none" strike="noStrike" cap="none">
                <a:solidFill>
                  <a:schemeClr val="dk1"/>
                </a:solidFill>
                <a:latin typeface="Arial"/>
                <a:ea typeface="Arial"/>
                <a:cs typeface="Arial"/>
                <a:sym typeface="Arial"/>
              </a:defRPr>
            </a:lvl3pPr>
            <a:lvl4pPr marL="1828800" marR="0" lvl="3" indent="-228600" algn="l" rtl="0">
              <a:spcBef>
                <a:spcPts val="24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rgbClr val="2C4592"/>
              </a:buClr>
              <a:buSzPts val="1600"/>
              <a:buFont typeface="Noto Sans Symbols"/>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rgbClr val="2C4592"/>
              </a:buClr>
              <a:buSzPts val="1600"/>
              <a:buFont typeface="Noto Sans Symbols"/>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rgbClr val="2C4592"/>
              </a:buClr>
              <a:buSzPts val="1600"/>
              <a:buFont typeface="Noto Sans Symbols"/>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rgbClr val="2C4592"/>
              </a:buClr>
              <a:buSzPts val="1600"/>
              <a:buFont typeface="Noto Sans Symbols"/>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rgbClr val="2C4592"/>
              </a:buClr>
              <a:buSzPts val="1600"/>
              <a:buFont typeface="Noto Sans Symbols"/>
              <a:buChar char="▪"/>
              <a:defRPr sz="1600" b="0" i="0" u="none" strike="noStrike" cap="none">
                <a:solidFill>
                  <a:schemeClr val="dk1"/>
                </a:solidFill>
                <a:latin typeface="Arial"/>
                <a:ea typeface="Arial"/>
                <a:cs typeface="Arial"/>
                <a:sym typeface="Arial"/>
              </a:defRPr>
            </a:lvl9pPr>
          </a:lstStyle>
          <a:p>
            <a:endParaRPr/>
          </a:p>
        </p:txBody>
      </p:sp>
      <p:sp>
        <p:nvSpPr>
          <p:cNvPr id="12" name="Google Shape;12;p23"/>
          <p:cNvSpPr txBox="1"/>
          <p:nvPr/>
        </p:nvSpPr>
        <p:spPr>
          <a:xfrm>
            <a:off x="319618" y="6199189"/>
            <a:ext cx="2870511" cy="299295"/>
          </a:xfrm>
          <a:prstGeom prst="rect">
            <a:avLst/>
          </a:prstGeom>
          <a:noFill/>
          <a:ln>
            <a:noFill/>
          </a:ln>
        </p:spPr>
        <p:txBody>
          <a:bodyPr spcFirstLastPara="1" wrap="square" lIns="72000" tIns="72000" rIns="72000" bIns="72000" anchor="t" anchorCtr="0">
            <a:spAutoFit/>
          </a:bodyPr>
          <a:lstStyle/>
          <a:p>
            <a:pPr marL="0" marR="0" lvl="0" indent="0" algn="l" rtl="0">
              <a:spcBef>
                <a:spcPts val="0"/>
              </a:spcBef>
              <a:spcAft>
                <a:spcPts val="0"/>
              </a:spcAft>
              <a:buNone/>
            </a:pPr>
            <a:r>
              <a:rPr lang="de-DE" sz="1000" b="0" i="0" u="none" strike="noStrike" cap="none">
                <a:solidFill>
                  <a:schemeClr val="dk1"/>
                </a:solidFill>
                <a:latin typeface="Arial"/>
                <a:ea typeface="Arial"/>
                <a:cs typeface="Arial"/>
                <a:sym typeface="Arial"/>
              </a:rPr>
              <a:t>© WHU – Otto Beisheim School of Management</a:t>
            </a:r>
            <a:endParaRPr/>
          </a:p>
        </p:txBody>
      </p:sp>
      <p:cxnSp>
        <p:nvCxnSpPr>
          <p:cNvPr id="13" name="Google Shape;13;p23"/>
          <p:cNvCxnSpPr/>
          <p:nvPr/>
        </p:nvCxnSpPr>
        <p:spPr>
          <a:xfrm>
            <a:off x="406400" y="6211888"/>
            <a:ext cx="11381317" cy="0"/>
          </a:xfrm>
          <a:prstGeom prst="straightConnector1">
            <a:avLst/>
          </a:prstGeom>
          <a:noFill/>
          <a:ln w="9525" cap="flat" cmpd="sng">
            <a:solidFill>
              <a:srgbClr val="2C4592"/>
            </a:solidFill>
            <a:prstDash val="solid"/>
            <a:round/>
            <a:headEnd type="none" w="med" len="med"/>
            <a:tailEnd type="none" w="med" len="med"/>
          </a:ln>
        </p:spPr>
      </p:cxnSp>
      <p:cxnSp>
        <p:nvCxnSpPr>
          <p:cNvPr id="14" name="Google Shape;14;p23"/>
          <p:cNvCxnSpPr/>
          <p:nvPr/>
        </p:nvCxnSpPr>
        <p:spPr>
          <a:xfrm>
            <a:off x="419101" y="912813"/>
            <a:ext cx="11368617" cy="0"/>
          </a:xfrm>
          <a:prstGeom prst="straightConnector1">
            <a:avLst/>
          </a:prstGeom>
          <a:noFill/>
          <a:ln w="28575" cap="flat" cmpd="sng">
            <a:solidFill>
              <a:srgbClr val="2C4592"/>
            </a:solidFill>
            <a:prstDash val="solid"/>
            <a:round/>
            <a:headEnd type="none" w="med" len="med"/>
            <a:tailEnd type="none" w="med" len="med"/>
          </a:ln>
        </p:spPr>
      </p:cxnSp>
      <p:sp>
        <p:nvSpPr>
          <p:cNvPr id="15" name="Google Shape;15;p23"/>
          <p:cNvSpPr/>
          <p:nvPr/>
        </p:nvSpPr>
        <p:spPr>
          <a:xfrm>
            <a:off x="12321118" y="2278063"/>
            <a:ext cx="2800349" cy="2965450"/>
          </a:xfrm>
          <a:prstGeom prst="rect">
            <a:avLst/>
          </a:prstGeom>
          <a:noFill/>
          <a:ln>
            <a:noFill/>
          </a:ln>
        </p:spPr>
        <p:txBody>
          <a:bodyPr spcFirstLastPara="1" wrap="square" lIns="36000" tIns="36000" rIns="36000" bIns="36000" anchor="t" anchorCtr="0">
            <a:noAutofit/>
          </a:bodyPr>
          <a:lstStyle/>
          <a:p>
            <a:pPr marL="0" marR="0" lvl="0" indent="0" algn="l" rtl="0">
              <a:spcBef>
                <a:spcPts val="0"/>
              </a:spcBef>
              <a:spcAft>
                <a:spcPts val="0"/>
              </a:spcAft>
              <a:buNone/>
            </a:pPr>
            <a:endParaRPr sz="1000" b="1" i="0" u="none" strike="noStrike" cap="none">
              <a:solidFill>
                <a:schemeClr val="lt1"/>
              </a:solidFill>
              <a:latin typeface="Arial"/>
              <a:ea typeface="Arial"/>
              <a:cs typeface="Arial"/>
              <a:sym typeface="Arial"/>
            </a:endParaRPr>
          </a:p>
          <a:p>
            <a:pPr marL="0" marR="0" lvl="0" indent="0" algn="l" rtl="0">
              <a:spcBef>
                <a:spcPts val="0"/>
              </a:spcBef>
              <a:spcAft>
                <a:spcPts val="0"/>
              </a:spcAft>
              <a:buNone/>
            </a:pPr>
            <a:r>
              <a:rPr lang="de-DE" sz="1000" b="1" i="0" u="none" strike="noStrike" cap="none">
                <a:solidFill>
                  <a:schemeClr val="dk1"/>
                </a:solidFill>
                <a:latin typeface="Arial"/>
                <a:ea typeface="Arial"/>
                <a:cs typeface="Arial"/>
                <a:sym typeface="Arial"/>
              </a:rPr>
              <a:t>*** English Template ***</a:t>
            </a:r>
            <a:endParaRPr/>
          </a:p>
          <a:p>
            <a:pPr marL="0" marR="0" lvl="0" indent="0" algn="l" rtl="0">
              <a:spcBef>
                <a:spcPts val="0"/>
              </a:spcBef>
              <a:spcAft>
                <a:spcPts val="0"/>
              </a:spcAft>
              <a:buNone/>
            </a:pPr>
            <a:endParaRPr sz="1000" b="1" i="0" u="sng" strike="noStrike" cap="none">
              <a:solidFill>
                <a:schemeClr val="dk1"/>
              </a:solidFill>
              <a:latin typeface="Arial"/>
              <a:ea typeface="Arial"/>
              <a:cs typeface="Arial"/>
              <a:sym typeface="Arial"/>
            </a:endParaRPr>
          </a:p>
          <a:p>
            <a:pPr marL="0" marR="0" lvl="0" indent="0" algn="l" rtl="0">
              <a:spcBef>
                <a:spcPts val="0"/>
              </a:spcBef>
              <a:spcAft>
                <a:spcPts val="0"/>
              </a:spcAft>
              <a:buNone/>
            </a:pPr>
            <a:r>
              <a:rPr lang="de-DE" sz="1000" b="1" i="0" u="none" strike="noStrike" cap="none">
                <a:solidFill>
                  <a:schemeClr val="dk1"/>
                </a:solidFill>
                <a:latin typeface="Arial"/>
                <a:ea typeface="Arial"/>
                <a:cs typeface="Arial"/>
                <a:sym typeface="Arial"/>
              </a:rPr>
              <a:t>Font</a:t>
            </a:r>
            <a:endParaRPr/>
          </a:p>
          <a:p>
            <a:pPr marL="0" marR="0" lvl="0" indent="0" algn="l" rtl="0">
              <a:spcBef>
                <a:spcPts val="0"/>
              </a:spcBef>
              <a:spcAft>
                <a:spcPts val="0"/>
              </a:spcAft>
              <a:buNone/>
            </a:pPr>
            <a:r>
              <a:rPr lang="de-DE" sz="1000" b="0" i="0" u="none" strike="noStrike" cap="none">
                <a:solidFill>
                  <a:schemeClr val="dk1"/>
                </a:solidFill>
                <a:latin typeface="Arial"/>
                <a:ea typeface="Arial"/>
                <a:cs typeface="Arial"/>
                <a:sym typeface="Arial"/>
              </a:rPr>
              <a:t>Arial</a:t>
            </a:r>
            <a:endParaRPr/>
          </a:p>
          <a:p>
            <a:pPr marL="0" marR="0" lvl="0" indent="0" algn="l" rtl="0">
              <a:spcBef>
                <a:spcPts val="0"/>
              </a:spcBef>
              <a:spcAft>
                <a:spcPts val="0"/>
              </a:spcAft>
              <a:buNone/>
            </a:pPr>
            <a:r>
              <a:rPr lang="de-DE" sz="1000" b="0" i="0" u="none" strike="noStrike" cap="none">
                <a:solidFill>
                  <a:schemeClr val="dk1"/>
                </a:solidFill>
                <a:latin typeface="Arial"/>
                <a:ea typeface="Arial"/>
                <a:cs typeface="Arial"/>
                <a:sym typeface="Arial"/>
              </a:rPr>
              <a:t>14 pt average</a:t>
            </a:r>
            <a:endParaRPr/>
          </a:p>
          <a:p>
            <a:pPr marL="0" marR="0" lvl="0" indent="0" algn="l" rtl="0">
              <a:spcBef>
                <a:spcPts val="0"/>
              </a:spcBef>
              <a:spcAft>
                <a:spcPts val="0"/>
              </a:spcAft>
              <a:buNone/>
            </a:pPr>
            <a:endParaRPr sz="10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r>
              <a:rPr lang="de-DE" sz="1000" b="1" i="0" u="none" strike="noStrike" cap="none">
                <a:solidFill>
                  <a:schemeClr val="dk1"/>
                </a:solidFill>
                <a:latin typeface="Arial"/>
                <a:ea typeface="Arial"/>
                <a:cs typeface="Arial"/>
                <a:sym typeface="Arial"/>
              </a:rPr>
              <a:t>Basic Colors</a:t>
            </a:r>
            <a:endParaRPr/>
          </a:p>
          <a:p>
            <a:pPr marL="0" marR="0" lvl="0" indent="0" algn="l" rtl="0">
              <a:spcBef>
                <a:spcPts val="0"/>
              </a:spcBef>
              <a:spcAft>
                <a:spcPts val="0"/>
              </a:spcAft>
              <a:buNone/>
            </a:pPr>
            <a:r>
              <a:rPr lang="de-DE" sz="1000" b="0" i="0" u="none" strike="noStrike" cap="none">
                <a:solidFill>
                  <a:schemeClr val="lt1"/>
                </a:solidFill>
                <a:latin typeface="Arial"/>
                <a:ea typeface="Arial"/>
                <a:cs typeface="Arial"/>
                <a:sym typeface="Arial"/>
              </a:rPr>
              <a:t>	</a:t>
            </a:r>
            <a:r>
              <a:rPr lang="de-DE" sz="1000" b="0" i="0" u="none" strike="noStrike" cap="none">
                <a:solidFill>
                  <a:schemeClr val="dk1"/>
                </a:solidFill>
                <a:latin typeface="Arial"/>
                <a:ea typeface="Arial"/>
                <a:cs typeface="Arial"/>
                <a:sym typeface="Arial"/>
              </a:rPr>
              <a:t>WHU 1: 44 / 69 / 146</a:t>
            </a:r>
            <a:endParaRPr/>
          </a:p>
          <a:p>
            <a:pPr marL="0" marR="0" lvl="0" indent="0" algn="l" rtl="0">
              <a:spcBef>
                <a:spcPts val="0"/>
              </a:spcBef>
              <a:spcAft>
                <a:spcPts val="0"/>
              </a:spcAft>
              <a:buNone/>
            </a:pPr>
            <a:r>
              <a:rPr lang="de-DE" sz="1000" b="0" i="0" u="none" strike="noStrike" cap="none">
                <a:solidFill>
                  <a:schemeClr val="lt1"/>
                </a:solidFill>
                <a:latin typeface="Arial"/>
                <a:ea typeface="Arial"/>
                <a:cs typeface="Arial"/>
                <a:sym typeface="Arial"/>
              </a:rPr>
              <a:t>	</a:t>
            </a:r>
            <a:r>
              <a:rPr lang="de-DE" sz="1000" b="0" i="0" u="none" strike="noStrike" cap="none">
                <a:solidFill>
                  <a:schemeClr val="dk1"/>
                </a:solidFill>
                <a:latin typeface="Arial"/>
                <a:ea typeface="Arial"/>
                <a:cs typeface="Arial"/>
                <a:sym typeface="Arial"/>
              </a:rPr>
              <a:t>WHU 2: 128 / 143 / 190</a:t>
            </a:r>
            <a:endParaRPr/>
          </a:p>
          <a:p>
            <a:pPr marL="0" marR="0" lvl="0" indent="0" algn="l" rtl="0">
              <a:spcBef>
                <a:spcPts val="0"/>
              </a:spcBef>
              <a:spcAft>
                <a:spcPts val="0"/>
              </a:spcAft>
              <a:buNone/>
            </a:pPr>
            <a:r>
              <a:rPr lang="de-DE" sz="1000" b="0" i="0" u="none" strike="noStrike" cap="none">
                <a:solidFill>
                  <a:schemeClr val="dk1"/>
                </a:solidFill>
                <a:latin typeface="Arial"/>
                <a:ea typeface="Arial"/>
                <a:cs typeface="Arial"/>
                <a:sym typeface="Arial"/>
              </a:rPr>
              <a:t>     Grey 1: 81 / 82 / 86</a:t>
            </a:r>
            <a:endParaRPr/>
          </a:p>
          <a:p>
            <a:pPr marL="0" marR="0" lvl="0" indent="0" algn="l" rtl="0">
              <a:spcBef>
                <a:spcPts val="0"/>
              </a:spcBef>
              <a:spcAft>
                <a:spcPts val="0"/>
              </a:spcAft>
              <a:buNone/>
            </a:pPr>
            <a:r>
              <a:rPr lang="de-DE" sz="1000" b="0" i="0" u="none" strike="noStrike" cap="none">
                <a:solidFill>
                  <a:schemeClr val="lt1"/>
                </a:solidFill>
                <a:latin typeface="Arial"/>
                <a:ea typeface="Arial"/>
                <a:cs typeface="Arial"/>
                <a:sym typeface="Arial"/>
              </a:rPr>
              <a:t>	</a:t>
            </a:r>
            <a:r>
              <a:rPr lang="de-DE" sz="1000" b="0" i="0" u="none" strike="noStrike" cap="none">
                <a:solidFill>
                  <a:schemeClr val="dk1"/>
                </a:solidFill>
                <a:latin typeface="Arial"/>
                <a:ea typeface="Arial"/>
                <a:cs typeface="Arial"/>
                <a:sym typeface="Arial"/>
              </a:rPr>
              <a:t>Grey 2: 162 / 151 / 149</a:t>
            </a:r>
            <a:endParaRPr/>
          </a:p>
          <a:p>
            <a:pPr marL="0" marR="0" lvl="0" indent="0" algn="l" rtl="0">
              <a:spcBef>
                <a:spcPts val="0"/>
              </a:spcBef>
              <a:spcAft>
                <a:spcPts val="0"/>
              </a:spcAft>
              <a:buNone/>
            </a:pPr>
            <a:r>
              <a:rPr lang="de-DE" sz="1000" b="0" i="0" u="none" strike="noStrike" cap="none">
                <a:solidFill>
                  <a:schemeClr val="lt1"/>
                </a:solidFill>
                <a:latin typeface="Arial"/>
                <a:ea typeface="Arial"/>
                <a:cs typeface="Arial"/>
                <a:sym typeface="Arial"/>
              </a:rPr>
              <a:t>	</a:t>
            </a:r>
            <a:r>
              <a:rPr lang="de-DE" sz="1000" b="0" i="0" u="none" strike="noStrike" cap="none">
                <a:solidFill>
                  <a:schemeClr val="dk1"/>
                </a:solidFill>
                <a:latin typeface="Arial"/>
                <a:ea typeface="Arial"/>
                <a:cs typeface="Arial"/>
                <a:sym typeface="Arial"/>
              </a:rPr>
              <a:t>Grey 3: 199 / 193 / 191</a:t>
            </a:r>
            <a:endParaRPr/>
          </a:p>
          <a:p>
            <a:pPr marL="0" marR="0" lvl="0" indent="0" algn="l" rtl="0">
              <a:spcBef>
                <a:spcPts val="0"/>
              </a:spcBef>
              <a:spcAft>
                <a:spcPts val="0"/>
              </a:spcAft>
              <a:buNone/>
            </a:pPr>
            <a:r>
              <a:rPr lang="de-DE" sz="1000" b="0" i="0" u="none" strike="noStrike" cap="none">
                <a:solidFill>
                  <a:schemeClr val="lt1"/>
                </a:solidFill>
                <a:latin typeface="Arial"/>
                <a:ea typeface="Arial"/>
                <a:cs typeface="Arial"/>
                <a:sym typeface="Arial"/>
              </a:rPr>
              <a:t>	</a:t>
            </a:r>
            <a:r>
              <a:rPr lang="de-DE" sz="1000" b="0" i="0" u="none" strike="noStrike" cap="none">
                <a:solidFill>
                  <a:schemeClr val="dk1"/>
                </a:solidFill>
                <a:latin typeface="Arial"/>
                <a:ea typeface="Arial"/>
                <a:cs typeface="Arial"/>
                <a:sym typeface="Arial"/>
              </a:rPr>
              <a:t>Grey 4: 238 / 235 / 234</a:t>
            </a:r>
            <a:endParaRPr/>
          </a:p>
          <a:p>
            <a:pPr marL="0" marR="0" lvl="0" indent="0" algn="l" rtl="0">
              <a:spcBef>
                <a:spcPts val="0"/>
              </a:spcBef>
              <a:spcAft>
                <a:spcPts val="0"/>
              </a:spcAft>
              <a:buNone/>
            </a:pPr>
            <a:r>
              <a:rPr lang="de-DE" sz="1000" b="0" i="0" u="none" strike="noStrike" cap="none">
                <a:solidFill>
                  <a:schemeClr val="lt1"/>
                </a:solidFill>
                <a:latin typeface="Arial"/>
                <a:ea typeface="Arial"/>
                <a:cs typeface="Arial"/>
                <a:sym typeface="Arial"/>
              </a:rPr>
              <a:t>	</a:t>
            </a:r>
            <a:r>
              <a:rPr lang="de-DE" sz="1000" b="0" i="0" u="none" strike="noStrike" cap="none">
                <a:solidFill>
                  <a:schemeClr val="dk1"/>
                </a:solidFill>
                <a:latin typeface="Arial"/>
                <a:ea typeface="Arial"/>
                <a:cs typeface="Arial"/>
                <a:sym typeface="Arial"/>
              </a:rPr>
              <a:t>Red: 231 / 51 / 26</a:t>
            </a:r>
            <a:endParaRPr/>
          </a:p>
          <a:p>
            <a:pPr marL="0" marR="0" lvl="0" indent="0" algn="l" rtl="0">
              <a:spcBef>
                <a:spcPts val="0"/>
              </a:spcBef>
              <a:spcAft>
                <a:spcPts val="0"/>
              </a:spcAft>
              <a:buNone/>
            </a:pPr>
            <a:endParaRPr sz="10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r>
              <a:rPr lang="de-DE" sz="1000" b="1" i="0" u="none" strike="noStrike" cap="none">
                <a:solidFill>
                  <a:schemeClr val="dk1"/>
                </a:solidFill>
                <a:latin typeface="Arial"/>
                <a:ea typeface="Arial"/>
                <a:cs typeface="Arial"/>
                <a:sym typeface="Arial"/>
              </a:rPr>
              <a:t>Bullet points</a:t>
            </a:r>
            <a:endParaRPr/>
          </a:p>
          <a:p>
            <a:pPr marL="0" marR="0" lvl="0" indent="0" algn="l" rtl="0">
              <a:spcBef>
                <a:spcPts val="0"/>
              </a:spcBef>
              <a:spcAft>
                <a:spcPts val="0"/>
              </a:spcAft>
              <a:buNone/>
            </a:pPr>
            <a:r>
              <a:rPr lang="de-DE" sz="1000" b="0" i="0" u="none" strike="noStrike" cap="none">
                <a:solidFill>
                  <a:schemeClr val="dk1"/>
                </a:solidFill>
                <a:latin typeface="Arial"/>
                <a:ea typeface="Arial"/>
                <a:cs typeface="Arial"/>
                <a:sym typeface="Arial"/>
              </a:rPr>
              <a:t>Level 1: “</a:t>
            </a:r>
            <a:r>
              <a:rPr lang="de-DE" sz="1000" b="0" i="0" u="none" strike="noStrike" cap="none">
                <a:solidFill>
                  <a:srgbClr val="2C4592"/>
                </a:solidFill>
                <a:latin typeface="Arial"/>
                <a:ea typeface="Arial"/>
                <a:cs typeface="Arial"/>
                <a:sym typeface="Arial"/>
              </a:rPr>
              <a:t>■</a:t>
            </a:r>
            <a:r>
              <a:rPr lang="de-DE" sz="1000" b="0" i="0" u="none" strike="noStrike" cap="none">
                <a:solidFill>
                  <a:schemeClr val="dk1"/>
                </a:solidFill>
                <a:latin typeface="Arial"/>
                <a:ea typeface="Arial"/>
                <a:cs typeface="Arial"/>
                <a:sym typeface="Arial"/>
              </a:rPr>
              <a:t>”  in WHU 1</a:t>
            </a:r>
            <a:br>
              <a:rPr lang="de-DE" sz="1000" b="0" i="0" u="none" strike="noStrike" cap="none">
                <a:solidFill>
                  <a:schemeClr val="lt1"/>
                </a:solidFill>
                <a:latin typeface="Arial"/>
                <a:ea typeface="Arial"/>
                <a:cs typeface="Arial"/>
                <a:sym typeface="Arial"/>
              </a:rPr>
            </a:br>
            <a:r>
              <a:rPr lang="de-DE" sz="1000" b="0" i="0" u="none" strike="noStrike" cap="none">
                <a:solidFill>
                  <a:schemeClr val="dk1"/>
                </a:solidFill>
                <a:latin typeface="Arial"/>
                <a:ea typeface="Arial"/>
                <a:cs typeface="Arial"/>
                <a:sym typeface="Arial"/>
              </a:rPr>
              <a:t>Level 2: “</a:t>
            </a:r>
            <a:r>
              <a:rPr lang="de-DE" sz="1000" b="0" i="0" u="none" strike="noStrike" cap="none">
                <a:solidFill>
                  <a:srgbClr val="2C4592"/>
                </a:solidFill>
                <a:latin typeface="Arial"/>
                <a:ea typeface="Arial"/>
                <a:cs typeface="Arial"/>
                <a:sym typeface="Arial"/>
              </a:rPr>
              <a:t>-</a:t>
            </a:r>
            <a:r>
              <a:rPr lang="de-DE" sz="1000" b="0" i="0" u="none" strike="noStrike" cap="none">
                <a:solidFill>
                  <a:schemeClr val="dk1"/>
                </a:solidFill>
                <a:latin typeface="Arial"/>
                <a:ea typeface="Arial"/>
                <a:cs typeface="Arial"/>
                <a:sym typeface="Arial"/>
              </a:rPr>
              <a:t>”  in WHU 2</a:t>
            </a:r>
            <a:endParaRPr/>
          </a:p>
          <a:p>
            <a:pPr marL="0" marR="0" lvl="0" indent="0" algn="l" rtl="0">
              <a:spcBef>
                <a:spcPts val="0"/>
              </a:spcBef>
              <a:spcAft>
                <a:spcPts val="0"/>
              </a:spcAft>
              <a:buNone/>
            </a:pPr>
            <a:r>
              <a:rPr lang="de-DE" sz="1000" b="0" i="0" u="none" strike="noStrike" cap="none">
                <a:solidFill>
                  <a:schemeClr val="dk1"/>
                </a:solidFill>
                <a:latin typeface="Arial"/>
                <a:ea typeface="Arial"/>
                <a:cs typeface="Arial"/>
                <a:sym typeface="Arial"/>
              </a:rPr>
              <a:t>Level 3: “</a:t>
            </a:r>
            <a:r>
              <a:rPr lang="de-DE" sz="1000" b="0" i="0" u="none" strike="noStrike" cap="none">
                <a:solidFill>
                  <a:srgbClr val="2C4592"/>
                </a:solidFill>
                <a:latin typeface="Arial"/>
                <a:ea typeface="Arial"/>
                <a:cs typeface="Arial"/>
                <a:sym typeface="Arial"/>
              </a:rPr>
              <a:t>•</a:t>
            </a:r>
            <a:r>
              <a:rPr lang="de-DE" sz="1000" b="0" i="0" u="none" strike="noStrike" cap="none">
                <a:solidFill>
                  <a:schemeClr val="dk1"/>
                </a:solidFill>
                <a:latin typeface="Arial"/>
                <a:ea typeface="Arial"/>
                <a:cs typeface="Arial"/>
                <a:sym typeface="Arial"/>
              </a:rPr>
              <a:t>”   in WHU 2</a:t>
            </a:r>
            <a:endParaRPr/>
          </a:p>
          <a:p>
            <a:pPr marL="0" marR="0" lvl="0" indent="0" algn="l" rtl="0">
              <a:spcBef>
                <a:spcPts val="0"/>
              </a:spcBef>
              <a:spcAft>
                <a:spcPts val="0"/>
              </a:spcAft>
              <a:buNone/>
            </a:pPr>
            <a:endParaRPr sz="1000" b="0" i="0" u="none" strike="noStrike" cap="none">
              <a:solidFill>
                <a:schemeClr val="lt1"/>
              </a:solidFill>
              <a:latin typeface="Arial"/>
              <a:ea typeface="Arial"/>
              <a:cs typeface="Arial"/>
              <a:sym typeface="Arial"/>
            </a:endParaRPr>
          </a:p>
        </p:txBody>
      </p:sp>
      <p:sp>
        <p:nvSpPr>
          <p:cNvPr id="16" name="Google Shape;16;p23"/>
          <p:cNvSpPr/>
          <p:nvPr/>
        </p:nvSpPr>
        <p:spPr>
          <a:xfrm>
            <a:off x="12433300" y="4149725"/>
            <a:ext cx="143933" cy="107950"/>
          </a:xfrm>
          <a:prstGeom prst="rect">
            <a:avLst/>
          </a:prstGeom>
          <a:solidFill>
            <a:srgbClr val="C7C1BF"/>
          </a:solidFill>
          <a:ln>
            <a:noFill/>
          </a:ln>
        </p:spPr>
        <p:txBody>
          <a:bodyPr spcFirstLastPara="1" wrap="square" lIns="36000" tIns="36000" rIns="36000" bIns="36000" anchor="ctr" anchorCtr="0">
            <a:noAutofit/>
          </a:bodyPr>
          <a:lstStyle/>
          <a:p>
            <a:pPr marL="0" marR="0" lvl="0" indent="0" algn="l" rtl="0">
              <a:spcBef>
                <a:spcPts val="0"/>
              </a:spcBef>
              <a:spcAft>
                <a:spcPts val="0"/>
              </a:spcAft>
              <a:buNone/>
            </a:pPr>
            <a:endParaRPr sz="900" b="0" i="0" u="none" strike="noStrike" cap="none">
              <a:solidFill>
                <a:schemeClr val="lt1"/>
              </a:solidFill>
              <a:latin typeface="Arial"/>
              <a:ea typeface="Arial"/>
              <a:cs typeface="Arial"/>
              <a:sym typeface="Arial"/>
            </a:endParaRPr>
          </a:p>
        </p:txBody>
      </p:sp>
      <p:sp>
        <p:nvSpPr>
          <p:cNvPr id="17" name="Google Shape;17;p23"/>
          <p:cNvSpPr/>
          <p:nvPr/>
        </p:nvSpPr>
        <p:spPr>
          <a:xfrm>
            <a:off x="10765367" y="6184900"/>
            <a:ext cx="1083733" cy="266700"/>
          </a:xfrm>
          <a:prstGeom prst="rect">
            <a:avLst/>
          </a:prstGeom>
          <a:noFill/>
          <a:ln>
            <a:noFill/>
          </a:ln>
        </p:spPr>
        <p:txBody>
          <a:bodyPr spcFirstLastPara="1" wrap="square" lIns="72000" tIns="72000" rIns="72000" bIns="72000" anchor="t" anchorCtr="0">
            <a:noAutofit/>
          </a:bodyPr>
          <a:lstStyle/>
          <a:p>
            <a:pPr marL="0" marR="0" lvl="0" indent="0" algn="r" rtl="0">
              <a:spcBef>
                <a:spcPts val="0"/>
              </a:spcBef>
              <a:spcAft>
                <a:spcPts val="0"/>
              </a:spcAft>
              <a:buNone/>
            </a:pPr>
            <a:fld id="{00000000-1234-1234-1234-123412341234}" type="slidenum">
              <a:rPr lang="de-DE" sz="1000" b="0" i="0" u="none" strike="noStrike" cap="none">
                <a:solidFill>
                  <a:schemeClr val="dk1"/>
                </a:solidFill>
                <a:latin typeface="Arial"/>
                <a:ea typeface="Arial"/>
                <a:cs typeface="Arial"/>
                <a:sym typeface="Arial"/>
              </a:rPr>
              <a:t>‹Nr.›</a:t>
            </a:fld>
            <a:endParaRPr sz="1000" b="0" i="0" u="none" strike="noStrike" cap="none">
              <a:solidFill>
                <a:schemeClr val="dk1"/>
              </a:solidFill>
              <a:latin typeface="Arial"/>
              <a:ea typeface="Arial"/>
              <a:cs typeface="Arial"/>
              <a:sym typeface="Arial"/>
            </a:endParaRPr>
          </a:p>
        </p:txBody>
      </p:sp>
      <p:sp>
        <p:nvSpPr>
          <p:cNvPr id="18" name="Google Shape;18;p23"/>
          <p:cNvSpPr/>
          <p:nvPr/>
        </p:nvSpPr>
        <p:spPr>
          <a:xfrm>
            <a:off x="12433301" y="3573464"/>
            <a:ext cx="122767" cy="96837"/>
          </a:xfrm>
          <a:prstGeom prst="rect">
            <a:avLst/>
          </a:prstGeom>
          <a:solidFill>
            <a:srgbClr val="2C4592"/>
          </a:solidFill>
          <a:ln>
            <a:noFill/>
          </a:ln>
        </p:spPr>
        <p:txBody>
          <a:bodyPr spcFirstLastPara="1" wrap="square" lIns="36000" tIns="36000" rIns="36000" bIns="36000" anchor="ctr" anchorCtr="0">
            <a:noAutofit/>
          </a:bodyPr>
          <a:lstStyle/>
          <a:p>
            <a:pPr marL="0" marR="0" lvl="0" indent="0" algn="l" rtl="0">
              <a:spcBef>
                <a:spcPts val="0"/>
              </a:spcBef>
              <a:spcAft>
                <a:spcPts val="0"/>
              </a:spcAft>
              <a:buNone/>
            </a:pPr>
            <a:endParaRPr sz="900" b="0" i="0" u="none" strike="noStrike" cap="none">
              <a:solidFill>
                <a:schemeClr val="lt1"/>
              </a:solidFill>
              <a:latin typeface="Arial"/>
              <a:ea typeface="Arial"/>
              <a:cs typeface="Arial"/>
              <a:sym typeface="Arial"/>
            </a:endParaRPr>
          </a:p>
        </p:txBody>
      </p:sp>
      <p:sp>
        <p:nvSpPr>
          <p:cNvPr id="19" name="Google Shape;19;p23"/>
          <p:cNvSpPr/>
          <p:nvPr/>
        </p:nvSpPr>
        <p:spPr>
          <a:xfrm>
            <a:off x="12433301" y="3725864"/>
            <a:ext cx="122767" cy="96837"/>
          </a:xfrm>
          <a:prstGeom prst="rect">
            <a:avLst/>
          </a:prstGeom>
          <a:solidFill>
            <a:srgbClr val="808FBE"/>
          </a:solidFill>
          <a:ln>
            <a:noFill/>
          </a:ln>
        </p:spPr>
        <p:txBody>
          <a:bodyPr spcFirstLastPara="1" wrap="square" lIns="36000" tIns="36000" rIns="36000" bIns="36000" anchor="ctr" anchorCtr="0">
            <a:noAutofit/>
          </a:bodyPr>
          <a:lstStyle/>
          <a:p>
            <a:pPr marL="0" marR="0" lvl="0" indent="0" algn="l" rtl="0">
              <a:spcBef>
                <a:spcPts val="0"/>
              </a:spcBef>
              <a:spcAft>
                <a:spcPts val="0"/>
              </a:spcAft>
              <a:buNone/>
            </a:pPr>
            <a:endParaRPr sz="900" b="0" i="0" u="none" strike="noStrike" cap="none">
              <a:solidFill>
                <a:schemeClr val="lt1"/>
              </a:solidFill>
              <a:latin typeface="Arial"/>
              <a:ea typeface="Arial"/>
              <a:cs typeface="Arial"/>
              <a:sym typeface="Arial"/>
            </a:endParaRPr>
          </a:p>
        </p:txBody>
      </p:sp>
      <p:sp>
        <p:nvSpPr>
          <p:cNvPr id="20" name="Google Shape;20;p23"/>
          <p:cNvSpPr/>
          <p:nvPr/>
        </p:nvSpPr>
        <p:spPr>
          <a:xfrm>
            <a:off x="12433301" y="4195764"/>
            <a:ext cx="122767" cy="96837"/>
          </a:xfrm>
          <a:prstGeom prst="rect">
            <a:avLst/>
          </a:prstGeom>
          <a:solidFill>
            <a:srgbClr val="C7C1BF"/>
          </a:solidFill>
          <a:ln>
            <a:noFill/>
          </a:ln>
        </p:spPr>
        <p:txBody>
          <a:bodyPr spcFirstLastPara="1" wrap="square" lIns="36000" tIns="36000" rIns="36000" bIns="36000" anchor="ctr" anchorCtr="0">
            <a:noAutofit/>
          </a:bodyPr>
          <a:lstStyle/>
          <a:p>
            <a:pPr marL="0" marR="0" lvl="0" indent="0" algn="l" rtl="0">
              <a:spcBef>
                <a:spcPts val="0"/>
              </a:spcBef>
              <a:spcAft>
                <a:spcPts val="0"/>
              </a:spcAft>
              <a:buNone/>
            </a:pPr>
            <a:endParaRPr sz="900" b="0" i="0" u="none" strike="noStrike" cap="none">
              <a:solidFill>
                <a:schemeClr val="lt1"/>
              </a:solidFill>
              <a:latin typeface="Arial"/>
              <a:ea typeface="Arial"/>
              <a:cs typeface="Arial"/>
              <a:sym typeface="Arial"/>
            </a:endParaRPr>
          </a:p>
        </p:txBody>
      </p:sp>
      <p:sp>
        <p:nvSpPr>
          <p:cNvPr id="21" name="Google Shape;21;p23"/>
          <p:cNvSpPr/>
          <p:nvPr/>
        </p:nvSpPr>
        <p:spPr>
          <a:xfrm>
            <a:off x="12433301" y="4340225"/>
            <a:ext cx="122767" cy="96838"/>
          </a:xfrm>
          <a:prstGeom prst="rect">
            <a:avLst/>
          </a:prstGeom>
          <a:solidFill>
            <a:srgbClr val="EEEBEA"/>
          </a:solidFill>
          <a:ln>
            <a:noFill/>
          </a:ln>
        </p:spPr>
        <p:txBody>
          <a:bodyPr spcFirstLastPara="1" wrap="square" lIns="36000" tIns="36000" rIns="36000" bIns="36000" anchor="ctr" anchorCtr="0">
            <a:noAutofit/>
          </a:bodyPr>
          <a:lstStyle/>
          <a:p>
            <a:pPr marL="0" marR="0" lvl="0" indent="0" algn="l" rtl="0">
              <a:spcBef>
                <a:spcPts val="0"/>
              </a:spcBef>
              <a:spcAft>
                <a:spcPts val="0"/>
              </a:spcAft>
              <a:buNone/>
            </a:pPr>
            <a:endParaRPr sz="900" b="0" i="0" u="none" strike="noStrike" cap="none">
              <a:solidFill>
                <a:schemeClr val="lt1"/>
              </a:solidFill>
              <a:latin typeface="Arial"/>
              <a:ea typeface="Arial"/>
              <a:cs typeface="Arial"/>
              <a:sym typeface="Arial"/>
            </a:endParaRPr>
          </a:p>
        </p:txBody>
      </p:sp>
      <p:sp>
        <p:nvSpPr>
          <p:cNvPr id="22" name="Google Shape;22;p23"/>
          <p:cNvSpPr/>
          <p:nvPr/>
        </p:nvSpPr>
        <p:spPr>
          <a:xfrm>
            <a:off x="12433301" y="4484689"/>
            <a:ext cx="122767" cy="96837"/>
          </a:xfrm>
          <a:prstGeom prst="rect">
            <a:avLst/>
          </a:prstGeom>
          <a:solidFill>
            <a:srgbClr val="E7331A"/>
          </a:solidFill>
          <a:ln>
            <a:noFill/>
          </a:ln>
        </p:spPr>
        <p:txBody>
          <a:bodyPr spcFirstLastPara="1" wrap="square" lIns="36000" tIns="36000" rIns="36000" bIns="36000" anchor="ctr" anchorCtr="0">
            <a:noAutofit/>
          </a:bodyPr>
          <a:lstStyle/>
          <a:p>
            <a:pPr marL="0" marR="0" lvl="0" indent="0" algn="l" rtl="0">
              <a:spcBef>
                <a:spcPts val="0"/>
              </a:spcBef>
              <a:spcAft>
                <a:spcPts val="0"/>
              </a:spcAft>
              <a:buNone/>
            </a:pPr>
            <a:endParaRPr sz="900" b="0" i="0" u="none" strike="noStrike" cap="none">
              <a:solidFill>
                <a:schemeClr val="lt1"/>
              </a:solidFill>
              <a:latin typeface="Arial"/>
              <a:ea typeface="Arial"/>
              <a:cs typeface="Arial"/>
              <a:sym typeface="Arial"/>
            </a:endParaRPr>
          </a:p>
        </p:txBody>
      </p:sp>
      <p:cxnSp>
        <p:nvCxnSpPr>
          <p:cNvPr id="23" name="Google Shape;23;p23"/>
          <p:cNvCxnSpPr/>
          <p:nvPr/>
        </p:nvCxnSpPr>
        <p:spPr>
          <a:xfrm>
            <a:off x="11472333" y="6284914"/>
            <a:ext cx="0" cy="96837"/>
          </a:xfrm>
          <a:prstGeom prst="straightConnector1">
            <a:avLst/>
          </a:prstGeom>
          <a:solidFill>
            <a:schemeClr val="accent1"/>
          </a:solidFill>
          <a:ln w="9525" cap="flat" cmpd="sng">
            <a:solidFill>
              <a:schemeClr val="accent3"/>
            </a:solidFill>
            <a:prstDash val="solid"/>
            <a:round/>
            <a:headEnd type="none" w="sm" len="sm"/>
            <a:tailEnd type="none" w="sm" len="sm"/>
          </a:ln>
        </p:spPr>
      </p:cxnSp>
      <p:sp>
        <p:nvSpPr>
          <p:cNvPr id="24" name="Google Shape;24;p23"/>
          <p:cNvSpPr/>
          <p:nvPr/>
        </p:nvSpPr>
        <p:spPr>
          <a:xfrm>
            <a:off x="12433301" y="3878263"/>
            <a:ext cx="122767" cy="96837"/>
          </a:xfrm>
          <a:prstGeom prst="rect">
            <a:avLst/>
          </a:prstGeom>
          <a:solidFill>
            <a:srgbClr val="515256"/>
          </a:solidFill>
          <a:ln>
            <a:noFill/>
          </a:ln>
        </p:spPr>
        <p:txBody>
          <a:bodyPr spcFirstLastPara="1" wrap="square" lIns="36000" tIns="36000" rIns="36000" bIns="36000" anchor="ctr" anchorCtr="0">
            <a:noAutofit/>
          </a:bodyPr>
          <a:lstStyle/>
          <a:p>
            <a:pPr marL="0" marR="0" lvl="0" indent="0" algn="l" rtl="0">
              <a:spcBef>
                <a:spcPts val="0"/>
              </a:spcBef>
              <a:spcAft>
                <a:spcPts val="0"/>
              </a:spcAft>
              <a:buNone/>
            </a:pPr>
            <a:endParaRPr sz="900" b="0" i="0" u="none" strike="noStrike" cap="none">
              <a:solidFill>
                <a:schemeClr val="lt1"/>
              </a:solidFill>
              <a:latin typeface="Arial"/>
              <a:ea typeface="Arial"/>
              <a:cs typeface="Arial"/>
              <a:sym typeface="Arial"/>
            </a:endParaRPr>
          </a:p>
        </p:txBody>
      </p:sp>
      <p:sp>
        <p:nvSpPr>
          <p:cNvPr id="25" name="Google Shape;25;p23"/>
          <p:cNvSpPr/>
          <p:nvPr/>
        </p:nvSpPr>
        <p:spPr>
          <a:xfrm>
            <a:off x="12433301" y="4030664"/>
            <a:ext cx="122767" cy="96837"/>
          </a:xfrm>
          <a:prstGeom prst="rect">
            <a:avLst/>
          </a:prstGeom>
          <a:solidFill>
            <a:schemeClr val="accent4"/>
          </a:solidFill>
          <a:ln>
            <a:noFill/>
          </a:ln>
        </p:spPr>
        <p:txBody>
          <a:bodyPr spcFirstLastPara="1" wrap="square" lIns="36000" tIns="36000" rIns="36000" bIns="36000" anchor="ctr" anchorCtr="0">
            <a:noAutofit/>
          </a:bodyPr>
          <a:lstStyle/>
          <a:p>
            <a:pPr marL="0" marR="0" lvl="0" indent="0" algn="l" rtl="0">
              <a:spcBef>
                <a:spcPts val="0"/>
              </a:spcBef>
              <a:spcAft>
                <a:spcPts val="0"/>
              </a:spcAft>
              <a:buNone/>
            </a:pPr>
            <a:endParaRPr sz="900" b="0" i="0" u="none" strike="noStrike" cap="none">
              <a:solidFill>
                <a:schemeClr val="lt1"/>
              </a:solidFill>
              <a:latin typeface="Arial"/>
              <a:ea typeface="Arial"/>
              <a:cs typeface="Arial"/>
              <a:sym typeface="Arial"/>
            </a:endParaRPr>
          </a:p>
        </p:txBody>
      </p:sp>
      <p:sp>
        <p:nvSpPr>
          <p:cNvPr id="26" name="Google Shape;26;p23"/>
          <p:cNvSpPr/>
          <p:nvPr/>
        </p:nvSpPr>
        <p:spPr>
          <a:xfrm>
            <a:off x="9785351" y="6184901"/>
            <a:ext cx="1591733" cy="169863"/>
          </a:xfrm>
          <a:prstGeom prst="rect">
            <a:avLst/>
          </a:prstGeom>
          <a:noFill/>
          <a:ln>
            <a:noFill/>
          </a:ln>
        </p:spPr>
        <p:txBody>
          <a:bodyPr spcFirstLastPara="1" wrap="square" lIns="72000" tIns="72000" rIns="72000" bIns="72000" anchor="t" anchorCtr="0">
            <a:noAutofit/>
          </a:bodyPr>
          <a:lstStyle/>
          <a:p>
            <a:pPr marL="0" marR="0" lvl="0" indent="0" algn="r" rtl="0">
              <a:spcBef>
                <a:spcPts val="0"/>
              </a:spcBef>
              <a:spcAft>
                <a:spcPts val="0"/>
              </a:spcAft>
              <a:buNone/>
            </a:pPr>
            <a:r>
              <a:rPr lang="de-DE" sz="1000" b="0" i="0" u="none" strike="noStrike" cap="none">
                <a:solidFill>
                  <a:schemeClr val="dk1"/>
                </a:solidFill>
                <a:latin typeface="Arial"/>
                <a:ea typeface="Arial"/>
                <a:cs typeface="Arial"/>
                <a:sym typeface="Arial"/>
              </a:rPr>
              <a:t>23 October 2019</a:t>
            </a:r>
            <a:endParaRPr sz="1000" b="0" i="0" u="none" strike="noStrike" cap="none">
              <a:solidFill>
                <a:schemeClr val="dk1"/>
              </a:solidFill>
              <a:latin typeface="Arial"/>
              <a:ea typeface="Arial"/>
              <a:cs typeface="Arial"/>
              <a:sym typeface="Arial"/>
            </a:endParaRPr>
          </a:p>
        </p:txBody>
      </p:sp>
      <p:pic>
        <p:nvPicPr>
          <p:cNvPr id="27" name="Google Shape;27;p23"/>
          <p:cNvPicPr preferRelativeResize="0"/>
          <p:nvPr/>
        </p:nvPicPr>
        <p:blipFill rotWithShape="1">
          <a:blip r:embed="rId8">
            <a:alphaModFix/>
          </a:blip>
          <a:srcRect/>
          <a:stretch/>
        </p:blipFill>
        <p:spPr>
          <a:xfrm>
            <a:off x="10371668" y="208000"/>
            <a:ext cx="1416050" cy="50323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1" r:id="rId1"/>
    <p:sldLayoutId id="2147483654" r:id="rId2"/>
    <p:sldLayoutId id="2147483655" r:id="rId3"/>
    <p:sldLayoutId id="2147483656" r:id="rId4"/>
    <p:sldLayoutId id="2147483657" r:id="rId5"/>
    <p:sldLayoutId id="2147483658"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hyperlink" Target="https://www.pewresearch.org/hispanic/interactives/u-s-unauthorized-immigrants-by-state/" TargetMode="External"/><Relationship Id="rId13" Type="http://schemas.openxmlformats.org/officeDocument/2006/relationships/image" Target="../media/image14.wmf"/><Relationship Id="rId3" Type="http://schemas.openxmlformats.org/officeDocument/2006/relationships/hyperlink" Target="https://www.hudexchange.info/resource/5783/2018-ahar-part-1-pit-estimates-of-homelessness-in-the-us/" TargetMode="External"/><Relationship Id="rId7" Type="http://schemas.openxmlformats.org/officeDocument/2006/relationships/hyperlink" Target="https://www.samhsa.gov/data/sites/default/files/cbhsq-reports/NSDUHsaeTotal2017A/NSDUHsaeTotals2017.xlsx" TargetMode="External"/><Relationship Id="rId12"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hyperlink" Target="https://www.statista.com/statistics/183457/united-states--resident-population/" TargetMode="External"/><Relationship Id="rId11" Type="http://schemas.openxmlformats.org/officeDocument/2006/relationships/image" Target="../media/image13.emf"/><Relationship Id="rId5" Type="http://schemas.openxmlformats.org/officeDocument/2006/relationships/hyperlink" Target="https://www.statista.com/statistics/555795/estimated-number-of-homeless-people-in-the-us/" TargetMode="External"/><Relationship Id="rId10" Type="http://schemas.openxmlformats.org/officeDocument/2006/relationships/package" Target="../embeddings/Microsoft_Excel_Worksheet.xlsx"/><Relationship Id="rId4" Type="http://schemas.openxmlformats.org/officeDocument/2006/relationships/hyperlink" Target="https://en.wikipedia.org/wiki/Homelessness_in_the_United_States" TargetMode="External"/><Relationship Id="rId9" Type="http://schemas.openxmlformats.org/officeDocument/2006/relationships/hyperlink" Target="https://www.va.gov/vetdata/veteran_population.asp" TargetMode="Externa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tiff"/><Relationship Id="rId1" Type="http://schemas.openxmlformats.org/officeDocument/2006/relationships/slideLayout" Target="../slideLayouts/slideLayout1.xml"/><Relationship Id="rId4" Type="http://schemas.openxmlformats.org/officeDocument/2006/relationships/image" Target="../media/image1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
          <p:cNvSpPr txBox="1">
            <a:spLocks noGrp="1"/>
          </p:cNvSpPr>
          <p:nvPr>
            <p:ph type="ctrTitle"/>
          </p:nvPr>
        </p:nvSpPr>
        <p:spPr>
          <a:xfrm>
            <a:off x="335360" y="1916833"/>
            <a:ext cx="8975856" cy="649287"/>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de-DE" dirty="0"/>
              <a:t>American Statistical Association Fall Data Challenge</a:t>
            </a:r>
            <a:endParaRPr dirty="0"/>
          </a:p>
        </p:txBody>
      </p:sp>
      <p:sp>
        <p:nvSpPr>
          <p:cNvPr id="91" name="Google Shape;91;p1"/>
          <p:cNvSpPr txBox="1"/>
          <p:nvPr/>
        </p:nvSpPr>
        <p:spPr>
          <a:xfrm>
            <a:off x="239185" y="3277173"/>
            <a:ext cx="6884192" cy="7386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dirty="0">
                <a:solidFill>
                  <a:schemeClr val="dk1"/>
                </a:solidFill>
              </a:rPr>
              <a:t>Carl Alexander Bock, WHU</a:t>
            </a:r>
          </a:p>
          <a:p>
            <a:pPr marL="0" marR="0" lvl="0" indent="0" algn="l" rtl="0">
              <a:spcBef>
                <a:spcPts val="0"/>
              </a:spcBef>
              <a:spcAft>
                <a:spcPts val="0"/>
              </a:spcAft>
              <a:buNone/>
            </a:pPr>
            <a:r>
              <a:rPr lang="de-DE" dirty="0">
                <a:solidFill>
                  <a:schemeClr val="dk1"/>
                </a:solidFill>
              </a:rPr>
              <a:t>Daniel Hauptmann, WHU</a:t>
            </a:r>
          </a:p>
          <a:p>
            <a:pPr marL="0" marR="0" lvl="0" indent="0" algn="l" rtl="0">
              <a:spcBef>
                <a:spcPts val="0"/>
              </a:spcBef>
              <a:spcAft>
                <a:spcPts val="0"/>
              </a:spcAft>
              <a:buNone/>
            </a:pPr>
            <a:r>
              <a:rPr lang="de-DE" dirty="0">
                <a:solidFill>
                  <a:schemeClr val="dk1"/>
                </a:solidFill>
              </a:rPr>
              <a:t>Carl Lackmann, WHU</a:t>
            </a:r>
            <a:endParaRPr sz="14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64686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Appendix</a:t>
            </a:r>
            <a:endParaRPr lang="en-GB" dirty="0"/>
          </a:p>
        </p:txBody>
      </p:sp>
      <p:sp>
        <p:nvSpPr>
          <p:cNvPr id="3" name="Text Placeholder 2"/>
          <p:cNvSpPr>
            <a:spLocks noGrp="1"/>
          </p:cNvSpPr>
          <p:nvPr>
            <p:ph type="body" idx="1"/>
          </p:nvPr>
        </p:nvSpPr>
        <p:spPr/>
        <p:txBody>
          <a:bodyPr/>
          <a:lstStyle/>
          <a:p>
            <a:r>
              <a:rPr lang="de-DE" b="1" dirty="0"/>
              <a:t>Sources:</a:t>
            </a:r>
          </a:p>
          <a:p>
            <a:pPr lvl="1"/>
            <a:r>
              <a:rPr lang="en-GB" dirty="0">
                <a:hlinkClick r:id="rId3"/>
              </a:rPr>
              <a:t>https://www.hudexchange.info/resource/5783/2018-ahar-part-1-pit-estimates-of-homelessness-in-the-us/</a:t>
            </a:r>
            <a:endParaRPr lang="en-GB" dirty="0"/>
          </a:p>
          <a:p>
            <a:pPr lvl="1"/>
            <a:r>
              <a:rPr lang="de-DE" dirty="0">
                <a:solidFill>
                  <a:srgbClr val="000000"/>
                </a:solidFill>
                <a:hlinkClick r:id="rId4"/>
              </a:rPr>
              <a:t>https://en.wikipedia.org/wiki/Homelessness_in_the_United_States</a:t>
            </a:r>
            <a:endParaRPr lang="de-DE" dirty="0">
              <a:solidFill>
                <a:srgbClr val="000000"/>
              </a:solidFill>
            </a:endParaRPr>
          </a:p>
          <a:p>
            <a:pPr lvl="1"/>
            <a:r>
              <a:rPr lang="de-DE" dirty="0">
                <a:solidFill>
                  <a:srgbClr val="000000"/>
                </a:solidFill>
                <a:hlinkClick r:id="rId5"/>
              </a:rPr>
              <a:t>https://www.statista.com/statistics/555795/estimated-number-of-homeless-people-in-the-us/</a:t>
            </a:r>
            <a:endParaRPr lang="de-DE" dirty="0">
              <a:solidFill>
                <a:srgbClr val="000000"/>
              </a:solidFill>
            </a:endParaRPr>
          </a:p>
          <a:p>
            <a:pPr lvl="1"/>
            <a:r>
              <a:rPr lang="de-DE" dirty="0">
                <a:solidFill>
                  <a:srgbClr val="000000"/>
                </a:solidFill>
                <a:hlinkClick r:id="rId6"/>
              </a:rPr>
              <a:t>https://www.statista.com/statistics/183457/united-states--resident-population/</a:t>
            </a:r>
            <a:endParaRPr lang="de-DE" dirty="0">
              <a:solidFill>
                <a:srgbClr val="000000"/>
              </a:solidFill>
            </a:endParaRPr>
          </a:p>
          <a:p>
            <a:pPr lvl="1"/>
            <a:r>
              <a:rPr lang="en-GB" u="sng" dirty="0">
                <a:hlinkClick r:id="rId7"/>
              </a:rPr>
              <a:t>https://www.samhsa.gov/data/sites/default/files/cbhsq-reports/NSDUHsaeTotal2017A/NSDUHsaeTotals2017.xlsx</a:t>
            </a:r>
            <a:r>
              <a:rPr lang="en-GB" dirty="0"/>
              <a:t> </a:t>
            </a:r>
          </a:p>
          <a:p>
            <a:pPr lvl="1"/>
            <a:r>
              <a:rPr lang="en-GB" u="sng" dirty="0">
                <a:hlinkClick r:id="rId8"/>
              </a:rPr>
              <a:t>https://www.pewresearch.org/hispanic/interactives/u-s-unauthorized-immigrants-by-state/</a:t>
            </a:r>
            <a:r>
              <a:rPr lang="en-GB" dirty="0"/>
              <a:t> </a:t>
            </a:r>
          </a:p>
          <a:p>
            <a:pPr lvl="1"/>
            <a:r>
              <a:rPr lang="en-GB" u="sng" dirty="0">
                <a:solidFill>
                  <a:srgbClr val="FF0000"/>
                </a:solidFill>
              </a:rPr>
              <a:t>https://www.census.gov/quickfacts/US (substitute US by state for state-level information) </a:t>
            </a:r>
          </a:p>
          <a:p>
            <a:pPr lvl="1"/>
            <a:r>
              <a:rPr lang="en-GB" u="sng" dirty="0">
                <a:hlinkClick r:id="rId9"/>
              </a:rPr>
              <a:t>https://www.va.gov/vetdata/veteran_population.asp</a:t>
            </a:r>
            <a:endParaRPr lang="de-DE" b="1" dirty="0"/>
          </a:p>
          <a:p>
            <a:endParaRPr lang="de-DE" b="1" dirty="0"/>
          </a:p>
          <a:p>
            <a:endParaRPr lang="de-DE" b="1" dirty="0"/>
          </a:p>
          <a:p>
            <a:r>
              <a:rPr lang="de-DE" b="1" dirty="0"/>
              <a:t>Our dataset:</a:t>
            </a:r>
          </a:p>
          <a:p>
            <a:pPr marL="127000" indent="0">
              <a:buNone/>
            </a:pPr>
            <a:endParaRPr lang="de-DE" b="1" dirty="0"/>
          </a:p>
          <a:p>
            <a:r>
              <a:rPr lang="de-DE" b="1" dirty="0"/>
              <a:t>Our R-code (multivariate linear regression): </a:t>
            </a:r>
          </a:p>
        </p:txBody>
      </p:sp>
      <p:graphicFrame>
        <p:nvGraphicFramePr>
          <p:cNvPr id="8" name="Object 7"/>
          <p:cNvGraphicFramePr>
            <a:graphicFrameLocks noChangeAspect="1"/>
          </p:cNvGraphicFramePr>
          <p:nvPr>
            <p:extLst>
              <p:ext uri="{D42A27DB-BD31-4B8C-83A1-F6EECF244321}">
                <p14:modId xmlns:p14="http://schemas.microsoft.com/office/powerpoint/2010/main" val="1608436248"/>
              </p:ext>
            </p:extLst>
          </p:nvPr>
        </p:nvGraphicFramePr>
        <p:xfrm>
          <a:off x="2312939" y="4501074"/>
          <a:ext cx="449877" cy="936629"/>
        </p:xfrm>
        <a:graphic>
          <a:graphicData uri="http://schemas.openxmlformats.org/presentationml/2006/ole">
            <mc:AlternateContent xmlns:mc="http://schemas.openxmlformats.org/markup-compatibility/2006">
              <mc:Choice xmlns:v="urn:schemas-microsoft-com:vml" Requires="v">
                <p:oleObj spid="_x0000_s2069" name="Worksheet" showAsIcon="1" r:id="rId10" imgW="381071" imgH="788599" progId="Excel.Sheet.12">
                  <p:embed/>
                </p:oleObj>
              </mc:Choice>
              <mc:Fallback>
                <p:oleObj name="Worksheet" showAsIcon="1" r:id="rId10" imgW="381071" imgH="788599" progId="Excel.Sheet.12">
                  <p:embed/>
                  <p:pic>
                    <p:nvPicPr>
                      <p:cNvPr id="0" name=""/>
                      <p:cNvPicPr/>
                      <p:nvPr/>
                    </p:nvPicPr>
                    <p:blipFill>
                      <a:blip r:embed="rId11"/>
                      <a:stretch>
                        <a:fillRect/>
                      </a:stretch>
                    </p:blipFill>
                    <p:spPr>
                      <a:xfrm>
                        <a:off x="2312939" y="4501074"/>
                        <a:ext cx="449877" cy="936629"/>
                      </a:xfrm>
                      <a:prstGeom prst="rect">
                        <a:avLst/>
                      </a:prstGeom>
                    </p:spPr>
                  </p:pic>
                </p:oleObj>
              </mc:Fallback>
            </mc:AlternateContent>
          </a:graphicData>
        </a:graphic>
      </p:graphicFrame>
      <p:graphicFrame>
        <p:nvGraphicFramePr>
          <p:cNvPr id="5" name="Objekt 4">
            <a:extLst>
              <a:ext uri="{FF2B5EF4-FFF2-40B4-BE49-F238E27FC236}">
                <a16:creationId xmlns:a16="http://schemas.microsoft.com/office/drawing/2014/main" id="{5473DBCA-2320-4C1D-AD72-98ABF92AF7D0}"/>
              </a:ext>
            </a:extLst>
          </p:cNvPr>
          <p:cNvGraphicFramePr>
            <a:graphicFrameLocks noChangeAspect="1"/>
          </p:cNvGraphicFramePr>
          <p:nvPr>
            <p:extLst>
              <p:ext uri="{D42A27DB-BD31-4B8C-83A1-F6EECF244321}">
                <p14:modId xmlns:p14="http://schemas.microsoft.com/office/powerpoint/2010/main" val="4165077329"/>
              </p:ext>
            </p:extLst>
          </p:nvPr>
        </p:nvGraphicFramePr>
        <p:xfrm>
          <a:off x="5320020" y="5218113"/>
          <a:ext cx="712787" cy="442912"/>
        </p:xfrm>
        <a:graphic>
          <a:graphicData uri="http://schemas.openxmlformats.org/presentationml/2006/ole">
            <mc:AlternateContent xmlns:mc="http://schemas.openxmlformats.org/markup-compatibility/2006">
              <mc:Choice xmlns:v="urn:schemas-microsoft-com:vml" Requires="v">
                <p:oleObj spid="_x0000_s2070" name="Objekt-Manager-Shellobjekt" showAsIcon="1" r:id="rId12" imgW="712800" imgH="442800" progId="Package">
                  <p:embed/>
                </p:oleObj>
              </mc:Choice>
              <mc:Fallback>
                <p:oleObj name="Objekt-Manager-Shellobjekt" showAsIcon="1" r:id="rId12" imgW="712800" imgH="442800" progId="Package">
                  <p:embed/>
                  <p:pic>
                    <p:nvPicPr>
                      <p:cNvPr id="0" name=""/>
                      <p:cNvPicPr/>
                      <p:nvPr/>
                    </p:nvPicPr>
                    <p:blipFill>
                      <a:blip r:embed="rId13"/>
                      <a:stretch>
                        <a:fillRect/>
                      </a:stretch>
                    </p:blipFill>
                    <p:spPr>
                      <a:xfrm>
                        <a:off x="5320020" y="5218113"/>
                        <a:ext cx="712787" cy="442912"/>
                      </a:xfrm>
                      <a:prstGeom prst="rect">
                        <a:avLst/>
                      </a:prstGeom>
                    </p:spPr>
                  </p:pic>
                </p:oleObj>
              </mc:Fallback>
            </mc:AlternateContent>
          </a:graphicData>
        </a:graphic>
      </p:graphicFrame>
    </p:spTree>
    <p:extLst>
      <p:ext uri="{BB962C8B-B14F-4D97-AF65-F5344CB8AC3E}">
        <p14:creationId xmlns:p14="http://schemas.microsoft.com/office/powerpoint/2010/main" val="3083797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Definition and development of homelessness in the USA</a:t>
            </a:r>
          </a:p>
        </p:txBody>
      </p:sp>
      <p:sp>
        <p:nvSpPr>
          <p:cNvPr id="3" name="Text Placeholder 2"/>
          <p:cNvSpPr>
            <a:spLocks noGrp="1"/>
          </p:cNvSpPr>
          <p:nvPr>
            <p:ph type="body" idx="1"/>
          </p:nvPr>
        </p:nvSpPr>
        <p:spPr/>
        <p:txBody>
          <a:bodyPr/>
          <a:lstStyle/>
          <a:p>
            <a:pPr marL="139700" indent="0" algn="ctr">
              <a:buNone/>
            </a:pPr>
            <a:r>
              <a:rPr lang="en-GB" i="1" baseline="-25000" dirty="0"/>
              <a:t>	</a:t>
            </a:r>
          </a:p>
          <a:p>
            <a:pPr marL="139700" indent="0" algn="ctr">
              <a:buNone/>
            </a:pPr>
            <a:r>
              <a:rPr lang="en-GB" i="1" baseline="-25000" dirty="0"/>
              <a:t>1</a:t>
            </a:r>
            <a:r>
              <a:rPr lang="en-GB" i="1" dirty="0"/>
              <a:t>“Homelessness is the condition of people lacking a fixed, regular, adequate night-time residence”  </a:t>
            </a:r>
          </a:p>
          <a:p>
            <a:pPr marL="139700" indent="0" algn="ctr">
              <a:buNone/>
            </a:pPr>
            <a:r>
              <a:rPr lang="en-GB" i="1" dirty="0"/>
              <a:t>- McKinney-Vento Homeless Assistance Act of 1987</a:t>
            </a:r>
          </a:p>
          <a:p>
            <a:endParaRPr lang="en-GB" i="1" dirty="0"/>
          </a:p>
          <a:p>
            <a:endParaRPr lang="en-GB" dirty="0"/>
          </a:p>
          <a:p>
            <a:r>
              <a:rPr lang="en-GB" dirty="0"/>
              <a:t>While the population of the USA rose by appr. 8.5% the number of homeless people declined by 14.6% during the same time horizon</a:t>
            </a:r>
          </a:p>
          <a:p>
            <a:endParaRPr lang="en-GB" dirty="0"/>
          </a:p>
          <a:p>
            <a:endParaRPr lang="en-GB" i="1" dirty="0"/>
          </a:p>
        </p:txBody>
      </p:sp>
      <p:sp>
        <p:nvSpPr>
          <p:cNvPr id="11" name="Rechteck 10">
            <a:extLst>
              <a:ext uri="{FF2B5EF4-FFF2-40B4-BE49-F238E27FC236}">
                <a16:creationId xmlns:a16="http://schemas.microsoft.com/office/drawing/2014/main" id="{3D99311C-2635-4529-B04B-CBCC43F88BB2}"/>
              </a:ext>
            </a:extLst>
          </p:cNvPr>
          <p:cNvSpPr/>
          <p:nvPr/>
        </p:nvSpPr>
        <p:spPr>
          <a:xfrm>
            <a:off x="7019925" y="3090863"/>
            <a:ext cx="4257675" cy="258127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t"/>
          <a:lstStyle/>
          <a:p>
            <a:pPr marL="285750" indent="-285750">
              <a:buFont typeface="Arial" panose="020B0604020202020204" pitchFamily="34" charset="0"/>
              <a:buChar char="•"/>
            </a:pPr>
            <a:endParaRPr lang="en-GB" dirty="0"/>
          </a:p>
        </p:txBody>
      </p:sp>
      <p:graphicFrame>
        <p:nvGraphicFramePr>
          <p:cNvPr id="13" name="Diagramm 12">
            <a:extLst>
              <a:ext uri="{FF2B5EF4-FFF2-40B4-BE49-F238E27FC236}">
                <a16:creationId xmlns:a16="http://schemas.microsoft.com/office/drawing/2014/main" id="{63B5251E-0BA0-442E-B811-F1E95A848E99}"/>
              </a:ext>
            </a:extLst>
          </p:cNvPr>
          <p:cNvGraphicFramePr>
            <a:graphicFrameLocks/>
          </p:cNvGraphicFramePr>
          <p:nvPr>
            <p:extLst>
              <p:ext uri="{D42A27DB-BD31-4B8C-83A1-F6EECF244321}">
                <p14:modId xmlns:p14="http://schemas.microsoft.com/office/powerpoint/2010/main" val="2113977883"/>
              </p:ext>
            </p:extLst>
          </p:nvPr>
        </p:nvGraphicFramePr>
        <p:xfrm>
          <a:off x="1009649" y="3138487"/>
          <a:ext cx="4852987" cy="30337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Diagramm 7">
            <a:extLst>
              <a:ext uri="{FF2B5EF4-FFF2-40B4-BE49-F238E27FC236}">
                <a16:creationId xmlns:a16="http://schemas.microsoft.com/office/drawing/2014/main" id="{45795705-76EA-4D36-BF87-D54E70B7C1AE}"/>
              </a:ext>
            </a:extLst>
          </p:cNvPr>
          <p:cNvGraphicFramePr>
            <a:graphicFrameLocks/>
          </p:cNvGraphicFramePr>
          <p:nvPr>
            <p:extLst>
              <p:ext uri="{D42A27DB-BD31-4B8C-83A1-F6EECF244321}">
                <p14:modId xmlns:p14="http://schemas.microsoft.com/office/powerpoint/2010/main" val="3639574092"/>
              </p:ext>
            </p:extLst>
          </p:nvPr>
        </p:nvGraphicFramePr>
        <p:xfrm>
          <a:off x="6545580" y="3138486"/>
          <a:ext cx="5151120" cy="303371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8031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EF1C3D-C5A6-4394-BFDF-F7224498AB45}"/>
              </a:ext>
            </a:extLst>
          </p:cNvPr>
          <p:cNvSpPr>
            <a:spLocks noGrp="1"/>
          </p:cNvSpPr>
          <p:nvPr>
            <p:ph type="title"/>
          </p:nvPr>
        </p:nvSpPr>
        <p:spPr/>
        <p:txBody>
          <a:bodyPr/>
          <a:lstStyle/>
          <a:p>
            <a:r>
              <a:rPr lang="en-GB" dirty="0"/>
              <a:t>Number of the homeless in the USA per federal state 2018</a:t>
            </a:r>
          </a:p>
        </p:txBody>
      </p:sp>
      <p:sp>
        <p:nvSpPr>
          <p:cNvPr id="3" name="Textplatzhalter 2">
            <a:extLst>
              <a:ext uri="{FF2B5EF4-FFF2-40B4-BE49-F238E27FC236}">
                <a16:creationId xmlns:a16="http://schemas.microsoft.com/office/drawing/2014/main" id="{2CD0E48D-6700-45D5-B34C-DDF0E736CF76}"/>
              </a:ext>
            </a:extLst>
          </p:cNvPr>
          <p:cNvSpPr>
            <a:spLocks noGrp="1"/>
          </p:cNvSpPr>
          <p:nvPr>
            <p:ph type="body" idx="1"/>
          </p:nvPr>
        </p:nvSpPr>
        <p:spPr/>
        <p:txBody>
          <a:bodyPr/>
          <a:lstStyle/>
          <a:p>
            <a:endParaRPr lang="en-GB" dirty="0"/>
          </a:p>
          <a:p>
            <a:endParaRPr lang="en-GB" dirty="0"/>
          </a:p>
          <a:p>
            <a:endParaRPr lang="en-GB" dirty="0"/>
          </a:p>
          <a:p>
            <a:r>
              <a:rPr lang="en-GB" dirty="0"/>
              <a:t>There are stark regional differences in the share of the homeless</a:t>
            </a:r>
          </a:p>
        </p:txBody>
      </p:sp>
      <p:pic>
        <p:nvPicPr>
          <p:cNvPr id="8" name="Diagramm 7">
            <a:extLst>
              <a:ext uri="{FF2B5EF4-FFF2-40B4-BE49-F238E27FC236}">
                <a16:creationId xmlns:a16="http://schemas.microsoft.com/office/drawing/2014/main" id="{B576AE58-1DB2-4C27-84ED-54B5797DAFFF}"/>
              </a:ext>
            </a:extLst>
          </p:cNvPr>
          <p:cNvPicPr>
            <a:picLocks noGrp="1" noRot="1" noChangeAspect="1" noMove="1" noResize="1" noEditPoints="1" noAdjustHandles="1" noChangeArrowheads="1" noChangeShapeType="1"/>
          </p:cNvPicPr>
          <p:nvPr/>
        </p:nvPicPr>
        <p:blipFill>
          <a:blip r:embed="rId3"/>
          <a:stretch>
            <a:fillRect/>
          </a:stretch>
        </p:blipFill>
        <p:spPr>
          <a:xfrm>
            <a:off x="843434" y="2624227"/>
            <a:ext cx="5252566" cy="3166972"/>
          </a:xfrm>
          <a:prstGeom prst="rect">
            <a:avLst/>
          </a:prstGeom>
        </p:spPr>
      </p:pic>
      <p:sp>
        <p:nvSpPr>
          <p:cNvPr id="10" name="Pfeil: nach rechts 9">
            <a:extLst>
              <a:ext uri="{FF2B5EF4-FFF2-40B4-BE49-F238E27FC236}">
                <a16:creationId xmlns:a16="http://schemas.microsoft.com/office/drawing/2014/main" id="{51EB35DA-1667-43A2-AE2B-2C511709C2EA}"/>
              </a:ext>
            </a:extLst>
          </p:cNvPr>
          <p:cNvSpPr/>
          <p:nvPr/>
        </p:nvSpPr>
        <p:spPr>
          <a:xfrm>
            <a:off x="5972537" y="4311570"/>
            <a:ext cx="369111" cy="2314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Diagramm 6">
            <a:extLst>
              <a:ext uri="{FF2B5EF4-FFF2-40B4-BE49-F238E27FC236}">
                <a16:creationId xmlns:a16="http://schemas.microsoft.com/office/drawing/2014/main" id="{03D677A3-33A4-4D21-85AA-E75C90668F2B}"/>
              </a:ext>
            </a:extLst>
          </p:cNvPr>
          <p:cNvGraphicFramePr>
            <a:graphicFrameLocks/>
          </p:cNvGraphicFramePr>
          <p:nvPr>
            <p:extLst>
              <p:ext uri="{D42A27DB-BD31-4B8C-83A1-F6EECF244321}">
                <p14:modId xmlns:p14="http://schemas.microsoft.com/office/powerpoint/2010/main" val="4180302830"/>
              </p:ext>
            </p:extLst>
          </p:nvPr>
        </p:nvGraphicFramePr>
        <p:xfrm>
          <a:off x="6509750" y="2755311"/>
          <a:ext cx="4838816" cy="336126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57346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9D1743-ACFD-496B-93E5-32AE74582BCD}"/>
              </a:ext>
            </a:extLst>
          </p:cNvPr>
          <p:cNvSpPr>
            <a:spLocks noGrp="1"/>
          </p:cNvSpPr>
          <p:nvPr>
            <p:ph type="title"/>
          </p:nvPr>
        </p:nvSpPr>
        <p:spPr/>
        <p:txBody>
          <a:bodyPr/>
          <a:lstStyle/>
          <a:p>
            <a:r>
              <a:rPr lang="en-GB" dirty="0"/>
              <a:t>Density of homeless people in Los Angeles divided into SPAs</a:t>
            </a:r>
          </a:p>
        </p:txBody>
      </p:sp>
      <p:pic>
        <p:nvPicPr>
          <p:cNvPr id="11" name="Grafik 10">
            <a:extLst>
              <a:ext uri="{FF2B5EF4-FFF2-40B4-BE49-F238E27FC236}">
                <a16:creationId xmlns:a16="http://schemas.microsoft.com/office/drawing/2014/main" id="{F065F684-4794-42AD-8EE4-36F6D3EAC821}"/>
              </a:ext>
            </a:extLst>
          </p:cNvPr>
          <p:cNvPicPr>
            <a:picLocks noChangeAspect="1"/>
          </p:cNvPicPr>
          <p:nvPr/>
        </p:nvPicPr>
        <p:blipFill>
          <a:blip r:embed="rId3"/>
          <a:stretch>
            <a:fillRect/>
          </a:stretch>
        </p:blipFill>
        <p:spPr>
          <a:xfrm>
            <a:off x="690952" y="1454008"/>
            <a:ext cx="6210590" cy="4685535"/>
          </a:xfrm>
          <a:prstGeom prst="rect">
            <a:avLst/>
          </a:prstGeom>
        </p:spPr>
      </p:pic>
      <p:pic>
        <p:nvPicPr>
          <p:cNvPr id="12" name="Grafik 11">
            <a:extLst>
              <a:ext uri="{FF2B5EF4-FFF2-40B4-BE49-F238E27FC236}">
                <a16:creationId xmlns:a16="http://schemas.microsoft.com/office/drawing/2014/main" id="{406CC780-187A-423A-A86C-37E48970BA68}"/>
              </a:ext>
            </a:extLst>
          </p:cNvPr>
          <p:cNvPicPr>
            <a:picLocks noChangeAspect="1"/>
          </p:cNvPicPr>
          <p:nvPr/>
        </p:nvPicPr>
        <p:blipFill>
          <a:blip r:embed="rId4"/>
          <a:stretch>
            <a:fillRect/>
          </a:stretch>
        </p:blipFill>
        <p:spPr>
          <a:xfrm>
            <a:off x="7127315" y="1586975"/>
            <a:ext cx="4480842" cy="4419600"/>
          </a:xfrm>
          <a:prstGeom prst="rect">
            <a:avLst/>
          </a:prstGeom>
        </p:spPr>
      </p:pic>
    </p:spTree>
    <p:extLst>
      <p:ext uri="{BB962C8B-B14F-4D97-AF65-F5344CB8AC3E}">
        <p14:creationId xmlns:p14="http://schemas.microsoft.com/office/powerpoint/2010/main" val="2974818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Our statistical approach</a:t>
            </a:r>
            <a:endParaRPr lang="en-GB"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429683" y="1066801"/>
                <a:ext cx="11392861" cy="5167744"/>
              </a:xfrm>
            </p:spPr>
            <p:txBody>
              <a:bodyPr/>
              <a:lstStyle/>
              <a:p>
                <a:pPr marL="139700" indent="0">
                  <a:buNone/>
                </a:pPr>
                <a:r>
                  <a:rPr lang="de-DE" b="1" dirty="0"/>
                  <a:t>Approach</a:t>
                </a:r>
              </a:p>
              <a:p>
                <a:r>
                  <a:rPr lang="de-DE" dirty="0"/>
                  <a:t>We analysed different independent variables to assess their impact on homelessness</a:t>
                </a:r>
              </a:p>
              <a:p>
                <a:pPr lvl="1"/>
                <a:r>
                  <a:rPr lang="de-DE" dirty="0"/>
                  <a:t>Veteran population (Of 1000 people, how many are veterans?)</a:t>
                </a:r>
              </a:p>
              <a:p>
                <a:pPr lvl="1"/>
                <a:r>
                  <a:rPr lang="de-DE" dirty="0"/>
                  <a:t>Addiction rate (Of 1000 people, how many are addicted to illicit drugs?)</a:t>
                </a:r>
              </a:p>
              <a:p>
                <a:pPr lvl="1"/>
                <a:r>
                  <a:rPr lang="de-DE" dirty="0"/>
                  <a:t>Undocumented Immigrants (Of 1000 people, how many are undocumented immigrants?)</a:t>
                </a:r>
              </a:p>
              <a:p>
                <a:pPr lvl="1"/>
                <a:r>
                  <a:rPr lang="de-DE" dirty="0"/>
                  <a:t>Poverty rate (Of 1000 people, how many are under the poverty level?)</a:t>
                </a:r>
                <a:endParaRPr lang="de-DE" i="1" dirty="0">
                  <a:latin typeface="Cambria Math" panose="02040503050406030204" pitchFamily="18" charset="0"/>
                </a:endParaRPr>
              </a:p>
              <a:p>
                <a:pPr lvl="1"/>
                <a:r>
                  <a:rPr lang="de-DE" dirty="0"/>
                  <a:t>We used Data from the US Department of Veteran Affairs, Pew research, and the US Census bureau</a:t>
                </a:r>
              </a:p>
              <a:p>
                <a:pPr marL="457200" lvl="1">
                  <a:buClr>
                    <a:srgbClr val="2C4592"/>
                  </a:buClr>
                </a:pPr>
                <a:r>
                  <a:rPr lang="de-DE" dirty="0"/>
                  <a:t>As the independent variable, we chose the homelessness rate (Of 1000 people, how are currently experiencing homelessness?), compiled from the provided HUD data and Census population data</a:t>
                </a:r>
              </a:p>
              <a:p>
                <a:pPr marL="457200" lvl="1">
                  <a:buClr>
                    <a:srgbClr val="2C4592"/>
                  </a:buClr>
                </a:pPr>
                <a14:m>
                  <m:oMath xmlns:m="http://schemas.openxmlformats.org/officeDocument/2006/math">
                    <m:r>
                      <a:rPr lang="de-DE" i="1">
                        <a:latin typeface="Cambria Math" panose="02040503050406030204" pitchFamily="18" charset="0"/>
                      </a:rPr>
                      <m:t>𝛾</m:t>
                    </m:r>
                    <m:d>
                      <m:dPr>
                        <m:ctrlPr>
                          <a:rPr lang="de-DE" i="1">
                            <a:latin typeface="Cambria Math" panose="02040503050406030204" pitchFamily="18" charset="0"/>
                          </a:rPr>
                        </m:ctrlPr>
                      </m:dPr>
                      <m:e>
                        <m:r>
                          <a:rPr lang="de-DE" i="1">
                            <a:latin typeface="Cambria Math" panose="02040503050406030204" pitchFamily="18" charset="0"/>
                          </a:rPr>
                          <m:t>𝐻𝑜𝑚𝑒𝑙𝑒𝑠𝑠</m:t>
                        </m:r>
                        <m:r>
                          <a:rPr lang="de-DE" i="1">
                            <a:latin typeface="Cambria Math" panose="02040503050406030204" pitchFamily="18" charset="0"/>
                          </a:rPr>
                          <m:t> </m:t>
                        </m:r>
                        <m:r>
                          <a:rPr lang="de-DE" i="1">
                            <a:latin typeface="Cambria Math" panose="02040503050406030204" pitchFamily="18" charset="0"/>
                          </a:rPr>
                          <m:t>𝑟𝑎𝑡𝑒</m:t>
                        </m:r>
                      </m:e>
                    </m:d>
                    <m:r>
                      <a:rPr lang="de-DE" i="1">
                        <a:latin typeface="Cambria Math" panose="02040503050406030204" pitchFamily="18" charset="0"/>
                      </a:rPr>
                      <m:t>=</m:t>
                    </m:r>
                    <m:sSub>
                      <m:sSubPr>
                        <m:ctrlPr>
                          <a:rPr lang="en-GB" i="1" dirty="0">
                            <a:latin typeface="Cambria Math" panose="02040503050406030204" pitchFamily="18" charset="0"/>
                          </a:rPr>
                        </m:ctrlPr>
                      </m:sSubPr>
                      <m:e>
                        <m:r>
                          <a:rPr lang="en-GB" i="1" dirty="0">
                            <a:latin typeface="Cambria Math" panose="02040503050406030204" pitchFamily="18" charset="0"/>
                          </a:rPr>
                          <m:t>𝛽</m:t>
                        </m:r>
                      </m:e>
                      <m:sub>
                        <m:r>
                          <a:rPr lang="de-DE" dirty="0">
                            <a:latin typeface="Cambria Math" panose="02040503050406030204" pitchFamily="18" charset="0"/>
                          </a:rPr>
                          <m:t>0</m:t>
                        </m:r>
                      </m:sub>
                    </m:sSub>
                    <m:r>
                      <a:rPr lang="de-DE" i="1" dirty="0">
                        <a:latin typeface="Cambria Math" panose="02040503050406030204" pitchFamily="18" charset="0"/>
                      </a:rPr>
                      <m:t>+</m:t>
                    </m:r>
                    <m:sSub>
                      <m:sSubPr>
                        <m:ctrlPr>
                          <a:rPr lang="en-GB" i="1" dirty="0">
                            <a:latin typeface="Cambria Math" panose="02040503050406030204" pitchFamily="18" charset="0"/>
                          </a:rPr>
                        </m:ctrlPr>
                      </m:sSubPr>
                      <m:e>
                        <m:r>
                          <a:rPr lang="en-GB" i="1" dirty="0">
                            <a:latin typeface="Cambria Math" panose="02040503050406030204" pitchFamily="18" charset="0"/>
                          </a:rPr>
                          <m:t>𝛽</m:t>
                        </m:r>
                      </m:e>
                      <m:sub>
                        <m:r>
                          <a:rPr lang="en-GB" dirty="0">
                            <a:latin typeface="Cambria Math" panose="02040503050406030204" pitchFamily="18" charset="0"/>
                          </a:rPr>
                          <m:t>1</m:t>
                        </m:r>
                      </m:sub>
                    </m:sSub>
                    <m:r>
                      <a:rPr lang="de-DE" i="1" dirty="0">
                        <a:latin typeface="Cambria Math" panose="02040503050406030204" pitchFamily="18" charset="0"/>
                      </a:rPr>
                      <m:t>∗</m:t>
                    </m:r>
                    <m:r>
                      <a:rPr lang="de-DE" i="1" dirty="0">
                        <a:latin typeface="Cambria Math" panose="02040503050406030204" pitchFamily="18" charset="0"/>
                      </a:rPr>
                      <m:t>𝐴𝑑𝑑𝑖𝑐𝑡𝑖𝑜𝑛</m:t>
                    </m:r>
                    <m:r>
                      <a:rPr lang="de-DE" i="1" dirty="0">
                        <a:latin typeface="Cambria Math" panose="02040503050406030204" pitchFamily="18" charset="0"/>
                      </a:rPr>
                      <m:t> </m:t>
                    </m:r>
                    <m:r>
                      <a:rPr lang="de-DE" i="1" dirty="0">
                        <a:latin typeface="Cambria Math" panose="02040503050406030204" pitchFamily="18" charset="0"/>
                      </a:rPr>
                      <m:t>𝑟𝑎𝑡𝑒</m:t>
                    </m:r>
                    <m:r>
                      <a:rPr lang="de-DE" i="1" dirty="0">
                        <a:latin typeface="Cambria Math" panose="02040503050406030204" pitchFamily="18" charset="0"/>
                      </a:rPr>
                      <m:t>+</m:t>
                    </m:r>
                    <m:sSub>
                      <m:sSubPr>
                        <m:ctrlPr>
                          <a:rPr lang="en-GB" i="1" dirty="0">
                            <a:latin typeface="Cambria Math" panose="02040503050406030204" pitchFamily="18" charset="0"/>
                          </a:rPr>
                        </m:ctrlPr>
                      </m:sSubPr>
                      <m:e>
                        <m:r>
                          <a:rPr lang="en-GB" i="1" dirty="0">
                            <a:latin typeface="Cambria Math" panose="02040503050406030204" pitchFamily="18" charset="0"/>
                          </a:rPr>
                          <m:t>𝛽</m:t>
                        </m:r>
                      </m:e>
                      <m:sub>
                        <m:r>
                          <a:rPr lang="de-DE" dirty="0">
                            <a:latin typeface="Cambria Math" panose="02040503050406030204" pitchFamily="18" charset="0"/>
                          </a:rPr>
                          <m:t>2</m:t>
                        </m:r>
                      </m:sub>
                    </m:sSub>
                    <m:r>
                      <a:rPr lang="de-DE" i="1" dirty="0">
                        <a:latin typeface="Cambria Math" panose="02040503050406030204" pitchFamily="18" charset="0"/>
                      </a:rPr>
                      <m:t>∗</m:t>
                    </m:r>
                    <m:r>
                      <a:rPr lang="de-DE" i="1" dirty="0">
                        <a:latin typeface="Cambria Math" panose="02040503050406030204" pitchFamily="18" charset="0"/>
                      </a:rPr>
                      <m:t>𝑈𝑛𝑑𝑜𝑐𝑢𝑚𝑒𝑛𝑡𝑒𝑑</m:t>
                    </m:r>
                    <m:r>
                      <a:rPr lang="de-DE" i="1" dirty="0">
                        <a:latin typeface="Cambria Math" panose="02040503050406030204" pitchFamily="18" charset="0"/>
                      </a:rPr>
                      <m:t> </m:t>
                    </m:r>
                    <m:r>
                      <a:rPr lang="de-DE" i="1" dirty="0">
                        <a:latin typeface="Cambria Math" panose="02040503050406030204" pitchFamily="18" charset="0"/>
                      </a:rPr>
                      <m:t>𝐼𝑚𝑚𝑖𝑔𝑟𝑎𝑛𝑡</m:t>
                    </m:r>
                    <m:r>
                      <a:rPr lang="de-DE" i="1" dirty="0">
                        <a:latin typeface="Cambria Math" panose="02040503050406030204" pitchFamily="18" charset="0"/>
                      </a:rPr>
                      <m:t> </m:t>
                    </m:r>
                    <m:r>
                      <a:rPr lang="de-DE" i="1" dirty="0">
                        <a:latin typeface="Cambria Math" panose="02040503050406030204" pitchFamily="18" charset="0"/>
                      </a:rPr>
                      <m:t>𝑟𝑎𝑡𝑒</m:t>
                    </m:r>
                    <m:r>
                      <a:rPr lang="de-DE" dirty="0">
                        <a:latin typeface="Cambria Math" panose="02040503050406030204" pitchFamily="18" charset="0"/>
                      </a:rPr>
                      <m:t>+</m:t>
                    </m:r>
                    <m:sSub>
                      <m:sSubPr>
                        <m:ctrlPr>
                          <a:rPr lang="en-GB" i="1" dirty="0">
                            <a:latin typeface="Cambria Math" panose="02040503050406030204" pitchFamily="18" charset="0"/>
                          </a:rPr>
                        </m:ctrlPr>
                      </m:sSubPr>
                      <m:e>
                        <m:r>
                          <a:rPr lang="en-GB" i="1" dirty="0">
                            <a:latin typeface="Cambria Math" panose="02040503050406030204" pitchFamily="18" charset="0"/>
                          </a:rPr>
                          <m:t>𝛽</m:t>
                        </m:r>
                      </m:e>
                      <m:sub>
                        <m:r>
                          <a:rPr lang="de-DE" dirty="0">
                            <a:latin typeface="Cambria Math" panose="02040503050406030204" pitchFamily="18" charset="0"/>
                          </a:rPr>
                          <m:t>3</m:t>
                        </m:r>
                      </m:sub>
                    </m:sSub>
                    <m:r>
                      <a:rPr lang="de-DE" i="1" dirty="0">
                        <a:latin typeface="Cambria Math" panose="02040503050406030204" pitchFamily="18" charset="0"/>
                      </a:rPr>
                      <m:t>∗</m:t>
                    </m:r>
                    <m:r>
                      <a:rPr lang="de-DE" i="1" dirty="0">
                        <a:latin typeface="Cambria Math" panose="02040503050406030204" pitchFamily="18" charset="0"/>
                      </a:rPr>
                      <m:t>𝑃𝑜𝑣𝑒𝑟𝑡𝑦</m:t>
                    </m:r>
                    <m:r>
                      <a:rPr lang="de-DE" i="1" dirty="0">
                        <a:latin typeface="Cambria Math" panose="02040503050406030204" pitchFamily="18" charset="0"/>
                      </a:rPr>
                      <m:t> </m:t>
                    </m:r>
                    <m:r>
                      <a:rPr lang="de-DE" i="1" dirty="0">
                        <a:latin typeface="Cambria Math" panose="02040503050406030204" pitchFamily="18" charset="0"/>
                      </a:rPr>
                      <m:t>𝑟𝑎𝑡𝑒</m:t>
                    </m:r>
                    <m:r>
                      <a:rPr lang="de-DE" dirty="0">
                        <a:latin typeface="Cambria Math" panose="02040503050406030204" pitchFamily="18" charset="0"/>
                      </a:rPr>
                      <m:t>+</m:t>
                    </m:r>
                    <m:sSub>
                      <m:sSubPr>
                        <m:ctrlPr>
                          <a:rPr lang="en-GB" i="1" dirty="0">
                            <a:latin typeface="Cambria Math" panose="02040503050406030204" pitchFamily="18" charset="0"/>
                          </a:rPr>
                        </m:ctrlPr>
                      </m:sSubPr>
                      <m:e>
                        <m:r>
                          <a:rPr lang="en-GB" i="1" dirty="0">
                            <a:latin typeface="Cambria Math" panose="02040503050406030204" pitchFamily="18" charset="0"/>
                          </a:rPr>
                          <m:t>𝛽</m:t>
                        </m:r>
                      </m:e>
                      <m:sub>
                        <m:r>
                          <a:rPr lang="de-DE" dirty="0">
                            <a:latin typeface="Cambria Math" panose="02040503050406030204" pitchFamily="18" charset="0"/>
                          </a:rPr>
                          <m:t>´4</m:t>
                        </m:r>
                      </m:sub>
                    </m:sSub>
                    <m:r>
                      <a:rPr lang="de-DE" i="1" dirty="0">
                        <a:latin typeface="Cambria Math" panose="02040503050406030204" pitchFamily="18" charset="0"/>
                      </a:rPr>
                      <m:t>∗</m:t>
                    </m:r>
                    <m:r>
                      <a:rPr lang="de-DE" i="1" dirty="0">
                        <a:latin typeface="Cambria Math" panose="02040503050406030204" pitchFamily="18" charset="0"/>
                      </a:rPr>
                      <m:t>𝑉𝑒𝑡𝑒𝑟𝑎𝑛</m:t>
                    </m:r>
                    <m:r>
                      <a:rPr lang="de-DE" i="1" dirty="0">
                        <a:latin typeface="Cambria Math" panose="02040503050406030204" pitchFamily="18" charset="0"/>
                      </a:rPr>
                      <m:t> </m:t>
                    </m:r>
                    <m:r>
                      <a:rPr lang="de-DE" i="1" dirty="0">
                        <a:latin typeface="Cambria Math" panose="02040503050406030204" pitchFamily="18" charset="0"/>
                      </a:rPr>
                      <m:t>𝑝𝑜𝑝𝑢𝑙𝑎𝑡𝑖𝑜𝑛</m:t>
                    </m:r>
                    <m:r>
                      <a:rPr lang="de-DE" i="1" dirty="0">
                        <a:latin typeface="Cambria Math" panose="02040503050406030204" pitchFamily="18" charset="0"/>
                      </a:rPr>
                      <m:t>+</m:t>
                    </m:r>
                    <m:r>
                      <a:rPr lang="de-DE" i="1" dirty="0">
                        <a:latin typeface="Cambria Math" panose="02040503050406030204" pitchFamily="18" charset="0"/>
                      </a:rPr>
                      <m:t>𝑢</m:t>
                    </m:r>
                  </m:oMath>
                </a14:m>
                <a:endParaRPr lang="de-DE" b="1" dirty="0"/>
              </a:p>
              <a:p>
                <a:pPr marL="139700" indent="0">
                  <a:buNone/>
                </a:pPr>
                <a:r>
                  <a:rPr lang="de-DE" b="1" dirty="0"/>
                  <a:t>Limitations</a:t>
                </a:r>
              </a:p>
              <a:p>
                <a:r>
                  <a:rPr lang="de-DE" dirty="0"/>
                  <a:t>The „Continuums of Care“ offered by the dataset suffer from one big limitation – there is no clear availability data that links the geographic boundaries of CoC‘s with associated counties. This would enable us to compare homelessness to publically available county-level data</a:t>
                </a:r>
              </a:p>
              <a:p>
                <a:r>
                  <a:rPr lang="de-DE" dirty="0"/>
                  <a:t>This forced us to only examine state-wide data, which discounts the large heterogeneity within states – especially along the urban-rural divide</a:t>
                </a:r>
              </a:p>
              <a:p>
                <a:r>
                  <a:rPr lang="de-DE" dirty="0"/>
                  <a:t>We will go into the significance of our results in the following slides</a:t>
                </a:r>
                <a:endParaRPr lang="en-GB"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429683" y="1066801"/>
                <a:ext cx="11392861" cy="5167744"/>
              </a:xfrm>
              <a:blipFill>
                <a:blip r:embed="rId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4222548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Our statistical approach</a:t>
            </a:r>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405341" y="1196974"/>
                <a:ext cx="11042587" cy="5302437"/>
              </a:xfrm>
            </p:spPr>
            <p:txBody>
              <a:bodyPr/>
              <a:lstStyle/>
              <a:p>
                <a:pPr marL="127000" lvl="1" indent="0">
                  <a:buClr>
                    <a:srgbClr val="2C4592"/>
                  </a:buClr>
                  <a:buSzPts val="1600"/>
                  <a:buNone/>
                </a:pPr>
                <a:r>
                  <a:rPr lang="de-DE" sz="2000" b="1" dirty="0"/>
                  <a:t>Our Model Approach</a:t>
                </a:r>
              </a:p>
              <a:p>
                <a:pPr marL="457200" lvl="1" indent="-330200">
                  <a:buClr>
                    <a:srgbClr val="2C4592"/>
                  </a:buClr>
                  <a:buSzPts val="1600"/>
                  <a:buFont typeface="Noto Sans Symbols"/>
                  <a:buChar char="▪"/>
                </a:pPr>
                <a14:m>
                  <m:oMath xmlns:m="http://schemas.openxmlformats.org/officeDocument/2006/math">
                    <m:r>
                      <a:rPr lang="de-DE" sz="1600" i="1" smtClean="0">
                        <a:latin typeface="Cambria Math" panose="02040503050406030204" pitchFamily="18" charset="0"/>
                      </a:rPr>
                      <m:t>𝛾</m:t>
                    </m:r>
                    <m:d>
                      <m:dPr>
                        <m:ctrlPr>
                          <a:rPr lang="de-DE" sz="1600" i="1">
                            <a:latin typeface="Cambria Math" panose="02040503050406030204" pitchFamily="18" charset="0"/>
                          </a:rPr>
                        </m:ctrlPr>
                      </m:dPr>
                      <m:e>
                        <m:r>
                          <a:rPr lang="de-DE" sz="1600" i="1">
                            <a:latin typeface="Cambria Math" panose="02040503050406030204" pitchFamily="18" charset="0"/>
                          </a:rPr>
                          <m:t>𝐻𝑜𝑚𝑒𝑙𝑒𝑠𝑠</m:t>
                        </m:r>
                        <m:r>
                          <a:rPr lang="de-DE" sz="1600" i="1">
                            <a:latin typeface="Cambria Math" panose="02040503050406030204" pitchFamily="18" charset="0"/>
                          </a:rPr>
                          <m:t> </m:t>
                        </m:r>
                        <m:r>
                          <a:rPr lang="de-DE" sz="1600" i="1">
                            <a:latin typeface="Cambria Math" panose="02040503050406030204" pitchFamily="18" charset="0"/>
                          </a:rPr>
                          <m:t>𝑟𝑎𝑡𝑒</m:t>
                        </m:r>
                      </m:e>
                    </m:d>
                    <m:r>
                      <a:rPr lang="de-DE" sz="1600" i="1">
                        <a:latin typeface="Cambria Math" panose="02040503050406030204" pitchFamily="18" charset="0"/>
                      </a:rPr>
                      <m:t>=</m:t>
                    </m:r>
                    <m:sSub>
                      <m:sSubPr>
                        <m:ctrlPr>
                          <a:rPr lang="en-GB" sz="1600" i="1" dirty="0">
                            <a:latin typeface="Cambria Math" panose="02040503050406030204" pitchFamily="18" charset="0"/>
                          </a:rPr>
                        </m:ctrlPr>
                      </m:sSubPr>
                      <m:e>
                        <m:r>
                          <a:rPr lang="en-GB" sz="1600" i="1" dirty="0">
                            <a:latin typeface="Cambria Math" panose="02040503050406030204" pitchFamily="18" charset="0"/>
                          </a:rPr>
                          <m:t>𝛽</m:t>
                        </m:r>
                      </m:e>
                      <m:sub>
                        <m:r>
                          <a:rPr lang="de-DE" sz="1600" b="0" i="0" dirty="0" smtClean="0">
                            <a:latin typeface="Cambria Math" panose="02040503050406030204" pitchFamily="18" charset="0"/>
                          </a:rPr>
                          <m:t>0</m:t>
                        </m:r>
                      </m:sub>
                    </m:sSub>
                    <m:r>
                      <a:rPr lang="de-DE" sz="1600" b="0" i="1" dirty="0" smtClean="0">
                        <a:latin typeface="Cambria Math" panose="02040503050406030204" pitchFamily="18" charset="0"/>
                      </a:rPr>
                      <m:t>+</m:t>
                    </m:r>
                    <m:sSub>
                      <m:sSubPr>
                        <m:ctrlPr>
                          <a:rPr lang="en-GB" sz="1600" i="1" dirty="0">
                            <a:latin typeface="Cambria Math" panose="02040503050406030204" pitchFamily="18" charset="0"/>
                          </a:rPr>
                        </m:ctrlPr>
                      </m:sSubPr>
                      <m:e>
                        <m:r>
                          <a:rPr lang="en-GB" sz="1600" i="1" dirty="0">
                            <a:latin typeface="Cambria Math" panose="02040503050406030204" pitchFamily="18" charset="0"/>
                          </a:rPr>
                          <m:t>𝛽</m:t>
                        </m:r>
                      </m:e>
                      <m:sub>
                        <m:r>
                          <a:rPr lang="en-GB" sz="1600" dirty="0">
                            <a:latin typeface="Cambria Math" panose="02040503050406030204" pitchFamily="18" charset="0"/>
                          </a:rPr>
                          <m:t>1</m:t>
                        </m:r>
                      </m:sub>
                    </m:sSub>
                    <m:r>
                      <a:rPr lang="de-DE" sz="1600" i="1" dirty="0">
                        <a:latin typeface="Cambria Math" panose="02040503050406030204" pitchFamily="18" charset="0"/>
                      </a:rPr>
                      <m:t>∗</m:t>
                    </m:r>
                    <m:r>
                      <a:rPr lang="de-DE" sz="1600" i="1" dirty="0">
                        <a:latin typeface="Cambria Math" panose="02040503050406030204" pitchFamily="18" charset="0"/>
                      </a:rPr>
                      <m:t>𝐴𝑑𝑑𝑖𝑐𝑡𝑖𝑜𝑛</m:t>
                    </m:r>
                    <m:r>
                      <a:rPr lang="de-DE" sz="1600" i="1" dirty="0">
                        <a:latin typeface="Cambria Math" panose="02040503050406030204" pitchFamily="18" charset="0"/>
                      </a:rPr>
                      <m:t> </m:t>
                    </m:r>
                    <m:r>
                      <a:rPr lang="de-DE" sz="1600" i="1" dirty="0">
                        <a:latin typeface="Cambria Math" panose="02040503050406030204" pitchFamily="18" charset="0"/>
                      </a:rPr>
                      <m:t>𝑟𝑎𝑡𝑒</m:t>
                    </m:r>
                    <m:r>
                      <a:rPr lang="de-DE" sz="1600" i="1" dirty="0">
                        <a:latin typeface="Cambria Math" panose="02040503050406030204" pitchFamily="18" charset="0"/>
                      </a:rPr>
                      <m:t>+</m:t>
                    </m:r>
                    <m:sSub>
                      <m:sSubPr>
                        <m:ctrlPr>
                          <a:rPr lang="en-GB" sz="1600" i="1" dirty="0">
                            <a:latin typeface="Cambria Math" panose="02040503050406030204" pitchFamily="18" charset="0"/>
                          </a:rPr>
                        </m:ctrlPr>
                      </m:sSubPr>
                      <m:e>
                        <m:r>
                          <a:rPr lang="en-GB" sz="1600" i="1" dirty="0">
                            <a:latin typeface="Cambria Math" panose="02040503050406030204" pitchFamily="18" charset="0"/>
                          </a:rPr>
                          <m:t>𝛽</m:t>
                        </m:r>
                      </m:e>
                      <m:sub>
                        <m:r>
                          <a:rPr lang="de-DE" sz="1600" dirty="0">
                            <a:latin typeface="Cambria Math" panose="02040503050406030204" pitchFamily="18" charset="0"/>
                          </a:rPr>
                          <m:t>2</m:t>
                        </m:r>
                      </m:sub>
                    </m:sSub>
                    <m:r>
                      <a:rPr lang="de-DE" sz="1600" i="1" dirty="0">
                        <a:latin typeface="Cambria Math" panose="02040503050406030204" pitchFamily="18" charset="0"/>
                      </a:rPr>
                      <m:t>∗</m:t>
                    </m:r>
                    <m:r>
                      <a:rPr lang="de-DE" sz="1600" b="0" i="1" dirty="0" smtClean="0">
                        <a:latin typeface="Cambria Math" panose="02040503050406030204" pitchFamily="18" charset="0"/>
                      </a:rPr>
                      <m:t>𝑈𝑛𝑑𝑜𝑐𝑢𝑚𝑒𝑛𝑡𝑒𝑑</m:t>
                    </m:r>
                    <m:r>
                      <a:rPr lang="de-DE" sz="1600" b="0" i="1" dirty="0" smtClean="0">
                        <a:latin typeface="Cambria Math" panose="02040503050406030204" pitchFamily="18" charset="0"/>
                      </a:rPr>
                      <m:t> </m:t>
                    </m:r>
                    <m:r>
                      <a:rPr lang="de-DE" sz="1600" b="0" i="1" dirty="0" smtClean="0">
                        <a:latin typeface="Cambria Math" panose="02040503050406030204" pitchFamily="18" charset="0"/>
                      </a:rPr>
                      <m:t>𝐼𝑚𝑚𝑖𝑔𝑟𝑎𝑛𝑡</m:t>
                    </m:r>
                    <m:r>
                      <a:rPr lang="de-DE" sz="1600" b="0" i="1" dirty="0" smtClean="0">
                        <a:latin typeface="Cambria Math" panose="02040503050406030204" pitchFamily="18" charset="0"/>
                      </a:rPr>
                      <m:t> </m:t>
                    </m:r>
                    <m:r>
                      <a:rPr lang="de-DE" sz="1600" b="0" i="1" dirty="0" smtClean="0">
                        <a:latin typeface="Cambria Math" panose="02040503050406030204" pitchFamily="18" charset="0"/>
                      </a:rPr>
                      <m:t>𝑟𝑎𝑡𝑒</m:t>
                    </m:r>
                    <m:r>
                      <a:rPr lang="de-DE" sz="1600" dirty="0">
                        <a:latin typeface="Cambria Math" panose="02040503050406030204" pitchFamily="18" charset="0"/>
                      </a:rPr>
                      <m:t>+</m:t>
                    </m:r>
                    <m:sSub>
                      <m:sSubPr>
                        <m:ctrlPr>
                          <a:rPr lang="en-GB" sz="1600" i="1" dirty="0">
                            <a:latin typeface="Cambria Math" panose="02040503050406030204" pitchFamily="18" charset="0"/>
                          </a:rPr>
                        </m:ctrlPr>
                      </m:sSubPr>
                      <m:e>
                        <m:r>
                          <a:rPr lang="en-GB" sz="1600" i="1" dirty="0">
                            <a:latin typeface="Cambria Math" panose="02040503050406030204" pitchFamily="18" charset="0"/>
                          </a:rPr>
                          <m:t>𝛽</m:t>
                        </m:r>
                      </m:e>
                      <m:sub>
                        <m:r>
                          <a:rPr lang="de-DE" sz="1600" b="0" i="0" dirty="0" smtClean="0">
                            <a:latin typeface="Cambria Math" panose="02040503050406030204" pitchFamily="18" charset="0"/>
                          </a:rPr>
                          <m:t>3</m:t>
                        </m:r>
                      </m:sub>
                    </m:sSub>
                    <m:r>
                      <a:rPr lang="de-DE" sz="1600" i="1" dirty="0">
                        <a:latin typeface="Cambria Math" panose="02040503050406030204" pitchFamily="18" charset="0"/>
                      </a:rPr>
                      <m:t>∗</m:t>
                    </m:r>
                    <m:r>
                      <a:rPr lang="de-DE" sz="1600" i="1" dirty="0">
                        <a:latin typeface="Cambria Math" panose="02040503050406030204" pitchFamily="18" charset="0"/>
                      </a:rPr>
                      <m:t>𝑃𝑜𝑣𝑒𝑟𝑡𝑦</m:t>
                    </m:r>
                    <m:r>
                      <a:rPr lang="de-DE" sz="1600" i="1" dirty="0">
                        <a:latin typeface="Cambria Math" panose="02040503050406030204" pitchFamily="18" charset="0"/>
                      </a:rPr>
                      <m:t> </m:t>
                    </m:r>
                    <m:r>
                      <a:rPr lang="de-DE" sz="1600" i="1" dirty="0">
                        <a:latin typeface="Cambria Math" panose="02040503050406030204" pitchFamily="18" charset="0"/>
                      </a:rPr>
                      <m:t>𝑟𝑎𝑡𝑒</m:t>
                    </m:r>
                    <m:r>
                      <a:rPr lang="de-DE" sz="1600" dirty="0">
                        <a:latin typeface="Cambria Math" panose="02040503050406030204" pitchFamily="18" charset="0"/>
                      </a:rPr>
                      <m:t>+</m:t>
                    </m:r>
                    <m:sSub>
                      <m:sSubPr>
                        <m:ctrlPr>
                          <a:rPr lang="en-GB" sz="1600" i="1" dirty="0">
                            <a:latin typeface="Cambria Math" panose="02040503050406030204" pitchFamily="18" charset="0"/>
                          </a:rPr>
                        </m:ctrlPr>
                      </m:sSubPr>
                      <m:e>
                        <m:r>
                          <a:rPr lang="en-GB" sz="1600" i="1" dirty="0">
                            <a:latin typeface="Cambria Math" panose="02040503050406030204" pitchFamily="18" charset="0"/>
                          </a:rPr>
                          <m:t>𝛽</m:t>
                        </m:r>
                      </m:e>
                      <m:sub>
                        <m:r>
                          <a:rPr lang="de-DE" sz="1600" b="0" i="0" dirty="0" smtClean="0">
                            <a:latin typeface="Cambria Math" panose="02040503050406030204" pitchFamily="18" charset="0"/>
                          </a:rPr>
                          <m:t>´4</m:t>
                        </m:r>
                      </m:sub>
                    </m:sSub>
                    <m:r>
                      <a:rPr lang="de-DE" sz="1600" i="1" dirty="0">
                        <a:latin typeface="Cambria Math" panose="02040503050406030204" pitchFamily="18" charset="0"/>
                      </a:rPr>
                      <m:t>∗</m:t>
                    </m:r>
                    <m:r>
                      <a:rPr lang="de-DE" sz="1600" i="1" dirty="0">
                        <a:latin typeface="Cambria Math" panose="02040503050406030204" pitchFamily="18" charset="0"/>
                      </a:rPr>
                      <m:t>𝑉𝑒𝑡𝑒𝑟𝑎𝑛</m:t>
                    </m:r>
                    <m:r>
                      <a:rPr lang="de-DE" sz="1600" i="1" dirty="0">
                        <a:latin typeface="Cambria Math" panose="02040503050406030204" pitchFamily="18" charset="0"/>
                      </a:rPr>
                      <m:t> </m:t>
                    </m:r>
                    <m:r>
                      <a:rPr lang="de-DE" sz="1600" i="1" dirty="0">
                        <a:latin typeface="Cambria Math" panose="02040503050406030204" pitchFamily="18" charset="0"/>
                      </a:rPr>
                      <m:t>𝑝𝑜𝑝𝑢𝑙𝑎𝑡𝑖𝑜𝑛</m:t>
                    </m:r>
                    <m:r>
                      <a:rPr lang="de-DE" sz="1600" i="1" dirty="0">
                        <a:latin typeface="Cambria Math" panose="02040503050406030204" pitchFamily="18" charset="0"/>
                      </a:rPr>
                      <m:t>+</m:t>
                    </m:r>
                    <m:r>
                      <a:rPr lang="de-DE" sz="1600" b="0" i="1" dirty="0" smtClean="0">
                        <a:latin typeface="Cambria Math" panose="02040503050406030204" pitchFamily="18" charset="0"/>
                      </a:rPr>
                      <m:t>𝑢</m:t>
                    </m:r>
                  </m:oMath>
                </a14:m>
                <a:endParaRPr lang="de-DE" sz="1600" dirty="0"/>
              </a:p>
              <a:p>
                <a:pPr marL="457200" lvl="1" indent="-330200">
                  <a:buClr>
                    <a:srgbClr val="2C4592"/>
                  </a:buClr>
                  <a:buSzPts val="1600"/>
                  <a:buFont typeface="Noto Sans Symbols"/>
                  <a:buChar char="▪"/>
                </a:pPr>
                <a:endParaRPr lang="de-DE" sz="1600" dirty="0"/>
              </a:p>
              <a:p>
                <a:pPr marL="457200" lvl="1" indent="-330200">
                  <a:buClr>
                    <a:srgbClr val="2C4592"/>
                  </a:buClr>
                  <a:buSzPts val="1600"/>
                  <a:buFont typeface="Noto Sans Symbols"/>
                  <a:buChar char="▪"/>
                </a:pPr>
                <a:endParaRPr lang="de-DE" sz="1600" dirty="0"/>
              </a:p>
              <a:p>
                <a:pPr marL="457200" lvl="1" indent="-330200">
                  <a:buClr>
                    <a:srgbClr val="2C4592"/>
                  </a:buClr>
                  <a:buSzPts val="1600"/>
                  <a:buFont typeface="Noto Sans Symbols"/>
                  <a:buChar char="▪"/>
                </a:pPr>
                <a:endParaRPr lang="de-DE" sz="1600" dirty="0"/>
              </a:p>
              <a:p>
                <a:pPr marL="457200" lvl="1" indent="-330200">
                  <a:buClr>
                    <a:srgbClr val="2C4592"/>
                  </a:buClr>
                  <a:buSzPts val="1600"/>
                  <a:buFont typeface="Noto Sans Symbols"/>
                  <a:buChar char="▪"/>
                </a:pPr>
                <a:endParaRPr lang="de-DE" sz="1600" dirty="0"/>
              </a:p>
              <a:p>
                <a:pPr marL="127000" lvl="1" indent="0">
                  <a:buClr>
                    <a:srgbClr val="2C4592"/>
                  </a:buClr>
                  <a:buSzPts val="1600"/>
                  <a:buNone/>
                </a:pPr>
                <a:endParaRPr lang="de-DE" sz="1600" dirty="0"/>
              </a:p>
              <a:p>
                <a:pPr marL="457200" lvl="1" indent="-330200">
                  <a:buClr>
                    <a:srgbClr val="2C4592"/>
                  </a:buClr>
                  <a:buSzPts val="1600"/>
                  <a:buFont typeface="Noto Sans Symbols"/>
                  <a:buChar char="▪"/>
                </a:pPr>
                <a:r>
                  <a:rPr lang="de-DE" sz="1600" dirty="0"/>
                  <a:t>We find that </a:t>
                </a:r>
                <a:r>
                  <a:rPr lang="de-DE" sz="1600" b="1" dirty="0"/>
                  <a:t>only the addiction rate and the rate of undocumented immigrants </a:t>
                </a:r>
                <a:r>
                  <a:rPr lang="de-DE" sz="1600" dirty="0"/>
                  <a:t>have a statistically significant impact on the homeless rate in each state (at least 90% confidence)</a:t>
                </a:r>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405341" y="1196974"/>
                <a:ext cx="11042587" cy="5302437"/>
              </a:xfrm>
              <a:blipFill>
                <a:blip r:embed="rId2"/>
                <a:stretch>
                  <a:fillRect/>
                </a:stretch>
              </a:blipFill>
            </p:spPr>
            <p:txBody>
              <a:bodyPr/>
              <a:lstStyle/>
              <a:p>
                <a:r>
                  <a:rPr lang="en-GB">
                    <a:noFill/>
                  </a:rPr>
                  <a:t> </a:t>
                </a:r>
              </a:p>
            </p:txBody>
          </p:sp>
        </mc:Fallback>
      </mc:AlternateContent>
      <p:graphicFrame>
        <p:nvGraphicFramePr>
          <p:cNvPr id="11" name="Table 10"/>
          <p:cNvGraphicFramePr>
            <a:graphicFrameLocks noGrp="1"/>
          </p:cNvGraphicFramePr>
          <p:nvPr>
            <p:extLst>
              <p:ext uri="{D42A27DB-BD31-4B8C-83A1-F6EECF244321}">
                <p14:modId xmlns:p14="http://schemas.microsoft.com/office/powerpoint/2010/main" val="3112336018"/>
              </p:ext>
            </p:extLst>
          </p:nvPr>
        </p:nvGraphicFramePr>
        <p:xfrm>
          <a:off x="1791103" y="2424880"/>
          <a:ext cx="6899462" cy="1232812"/>
        </p:xfrm>
        <a:graphic>
          <a:graphicData uri="http://schemas.openxmlformats.org/drawingml/2006/table">
            <a:tbl>
              <a:tblPr firstRow="1"/>
              <a:tblGrid>
                <a:gridCol w="1958243">
                  <a:extLst>
                    <a:ext uri="{9D8B030D-6E8A-4147-A177-3AD203B41FA5}">
                      <a16:colId xmlns:a16="http://schemas.microsoft.com/office/drawing/2014/main" val="683040858"/>
                    </a:ext>
                  </a:extLst>
                </a:gridCol>
                <a:gridCol w="1559904">
                  <a:extLst>
                    <a:ext uri="{9D8B030D-6E8A-4147-A177-3AD203B41FA5}">
                      <a16:colId xmlns:a16="http://schemas.microsoft.com/office/drawing/2014/main" val="3393722270"/>
                    </a:ext>
                  </a:extLst>
                </a:gridCol>
                <a:gridCol w="2079874">
                  <a:extLst>
                    <a:ext uri="{9D8B030D-6E8A-4147-A177-3AD203B41FA5}">
                      <a16:colId xmlns:a16="http://schemas.microsoft.com/office/drawing/2014/main" val="1024699422"/>
                    </a:ext>
                  </a:extLst>
                </a:gridCol>
                <a:gridCol w="717617">
                  <a:extLst>
                    <a:ext uri="{9D8B030D-6E8A-4147-A177-3AD203B41FA5}">
                      <a16:colId xmlns:a16="http://schemas.microsoft.com/office/drawing/2014/main" val="4219974652"/>
                    </a:ext>
                  </a:extLst>
                </a:gridCol>
                <a:gridCol w="583824">
                  <a:extLst>
                    <a:ext uri="{9D8B030D-6E8A-4147-A177-3AD203B41FA5}">
                      <a16:colId xmlns:a16="http://schemas.microsoft.com/office/drawing/2014/main" val="1398012431"/>
                    </a:ext>
                  </a:extLst>
                </a:gridCol>
              </a:tblGrid>
              <a:tr h="219507">
                <a:tc>
                  <a:txBody>
                    <a:bodyPr/>
                    <a:lstStyle/>
                    <a:p>
                      <a:pPr algn="l" fontAlgn="b"/>
                      <a:r>
                        <a:rPr lang="en-GB" sz="18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284291"/>
                      </a:solidFill>
                      <a:prstDash val="solid"/>
                      <a:round/>
                      <a:headEnd type="none" w="med" len="med"/>
                      <a:tailEnd type="none" w="med" len="med"/>
                    </a:lnL>
                    <a:lnR>
                      <a:noFill/>
                    </a:lnR>
                    <a:lnT w="6350" cap="flat" cmpd="sng" algn="ctr">
                      <a:solidFill>
                        <a:srgbClr val="284291"/>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2C4592"/>
                    </a:solidFill>
                  </a:tcPr>
                </a:tc>
                <a:tc>
                  <a:txBody>
                    <a:bodyPr/>
                    <a:lstStyle/>
                    <a:p>
                      <a:pPr algn="l" rtl="0" fontAlgn="b"/>
                      <a:r>
                        <a:rPr lang="en-GB" sz="1100" b="1" i="0" u="none" strike="noStrike">
                          <a:solidFill>
                            <a:srgbClr val="FFFFFF"/>
                          </a:solidFill>
                          <a:effectLst/>
                          <a:latin typeface="Arial" panose="020B0604020202020204" pitchFamily="34" charset="0"/>
                        </a:rPr>
                        <a:t>Estimate</a:t>
                      </a:r>
                    </a:p>
                  </a:txBody>
                  <a:tcPr marL="9525" marR="9525" marT="9525" marB="0" anchor="b">
                    <a:lnL>
                      <a:noFill/>
                    </a:lnL>
                    <a:lnR>
                      <a:noFill/>
                    </a:lnR>
                    <a:lnT w="6350" cap="flat" cmpd="sng" algn="ctr">
                      <a:solidFill>
                        <a:srgbClr val="284291"/>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2C4592"/>
                    </a:solidFill>
                  </a:tcPr>
                </a:tc>
                <a:tc>
                  <a:txBody>
                    <a:bodyPr/>
                    <a:lstStyle/>
                    <a:p>
                      <a:pPr algn="l" rtl="0" fontAlgn="b"/>
                      <a:r>
                        <a:rPr lang="en-GB" sz="1100" b="1" i="0" u="none" strike="noStrike">
                          <a:solidFill>
                            <a:srgbClr val="FFFFFF"/>
                          </a:solidFill>
                          <a:effectLst/>
                          <a:latin typeface="Arial" panose="020B0604020202020204" pitchFamily="34" charset="0"/>
                        </a:rPr>
                        <a:t>Std. Error</a:t>
                      </a:r>
                    </a:p>
                  </a:txBody>
                  <a:tcPr marL="9525" marR="9525" marT="9525" marB="0" anchor="b">
                    <a:lnL>
                      <a:noFill/>
                    </a:lnL>
                    <a:lnR>
                      <a:noFill/>
                    </a:lnR>
                    <a:lnT w="6350" cap="flat" cmpd="sng" algn="ctr">
                      <a:solidFill>
                        <a:srgbClr val="284291"/>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2C4592"/>
                    </a:solidFill>
                  </a:tcPr>
                </a:tc>
                <a:tc>
                  <a:txBody>
                    <a:bodyPr/>
                    <a:lstStyle/>
                    <a:p>
                      <a:pPr algn="l" rtl="0" fontAlgn="b"/>
                      <a:r>
                        <a:rPr lang="en-GB" sz="1100" b="1" i="0" u="none" strike="noStrike">
                          <a:solidFill>
                            <a:srgbClr val="FFFFFF"/>
                          </a:solidFill>
                          <a:effectLst/>
                          <a:latin typeface="Arial" panose="020B0604020202020204" pitchFamily="34" charset="0"/>
                        </a:rPr>
                        <a:t>t value</a:t>
                      </a:r>
                    </a:p>
                  </a:txBody>
                  <a:tcPr marL="9525" marR="9525" marT="9525" marB="0" anchor="b">
                    <a:lnL>
                      <a:noFill/>
                    </a:lnL>
                    <a:lnR>
                      <a:noFill/>
                    </a:lnR>
                    <a:lnT w="6350" cap="flat" cmpd="sng" algn="ctr">
                      <a:solidFill>
                        <a:srgbClr val="284291"/>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2C4592"/>
                    </a:solidFill>
                  </a:tcPr>
                </a:tc>
                <a:tc>
                  <a:txBody>
                    <a:bodyPr/>
                    <a:lstStyle/>
                    <a:p>
                      <a:pPr algn="l" rtl="0" fontAlgn="b"/>
                      <a:r>
                        <a:rPr lang="en-GB" sz="1100" b="1" i="0" u="none" strike="noStrike">
                          <a:solidFill>
                            <a:srgbClr val="FFFFFF"/>
                          </a:solidFill>
                          <a:effectLst/>
                          <a:latin typeface="Arial" panose="020B0604020202020204" pitchFamily="34" charset="0"/>
                        </a:rPr>
                        <a:t>Pr(&gt;|t|)</a:t>
                      </a:r>
                    </a:p>
                  </a:txBody>
                  <a:tcPr marL="9525" marR="9525" marT="9525" marB="0" anchor="b">
                    <a:lnL>
                      <a:noFill/>
                    </a:lnL>
                    <a:lnR w="6350" cap="flat" cmpd="sng" algn="ctr">
                      <a:solidFill>
                        <a:srgbClr val="284291"/>
                      </a:solidFill>
                      <a:prstDash val="solid"/>
                      <a:round/>
                      <a:headEnd type="none" w="med" len="med"/>
                      <a:tailEnd type="none" w="med" len="med"/>
                    </a:lnR>
                    <a:lnT w="6350" cap="flat" cmpd="sng" algn="ctr">
                      <a:solidFill>
                        <a:srgbClr val="284291"/>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2C4592"/>
                    </a:solidFill>
                  </a:tcPr>
                </a:tc>
                <a:extLst>
                  <a:ext uri="{0D108BD9-81ED-4DB2-BD59-A6C34878D82A}">
                    <a16:rowId xmlns:a16="http://schemas.microsoft.com/office/drawing/2014/main" val="3843327827"/>
                  </a:ext>
                </a:extLst>
              </a:tr>
              <a:tr h="191974">
                <a:tc>
                  <a:txBody>
                    <a:bodyPr/>
                    <a:lstStyle/>
                    <a:p>
                      <a:pPr algn="l" rtl="0" fontAlgn="b"/>
                      <a:r>
                        <a:rPr lang="en-GB" sz="1100" b="0" i="0" u="none" strike="noStrike">
                          <a:solidFill>
                            <a:srgbClr val="000000"/>
                          </a:solidFill>
                          <a:effectLst/>
                          <a:latin typeface="Arial" panose="020B0604020202020204" pitchFamily="34" charset="0"/>
                        </a:rPr>
                        <a:t>(Intercept)</a:t>
                      </a:r>
                    </a:p>
                  </a:txBody>
                  <a:tcPr marL="9525" marR="9525" marT="9525" marB="0" anchor="b">
                    <a:lnL w="6350" cap="flat" cmpd="sng" algn="ctr">
                      <a:solidFill>
                        <a:srgbClr val="284291"/>
                      </a:solidFill>
                      <a:prstDash val="solid"/>
                      <a:round/>
                      <a:headEnd type="none" w="med" len="med"/>
                      <a:tailEnd type="none" w="med" len="med"/>
                    </a:lnL>
                    <a:lnR w="6350" cap="flat" cmpd="sng" algn="ctr">
                      <a:solidFill>
                        <a:srgbClr val="284291"/>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284291"/>
                      </a:solidFill>
                      <a:prstDash val="solid"/>
                      <a:round/>
                      <a:headEnd type="none" w="med" len="med"/>
                      <a:tailEnd type="none" w="med" len="med"/>
                    </a:lnB>
                  </a:tcPr>
                </a:tc>
                <a:tc>
                  <a:txBody>
                    <a:bodyPr/>
                    <a:lstStyle/>
                    <a:p>
                      <a:pPr algn="r" rtl="0" fontAlgn="b"/>
                      <a:r>
                        <a:rPr lang="en-GB" sz="1100" b="0" i="0" u="none" strike="noStrike">
                          <a:solidFill>
                            <a:srgbClr val="000000"/>
                          </a:solidFill>
                          <a:effectLst/>
                          <a:latin typeface="Arial" panose="020B0604020202020204" pitchFamily="34" charset="0"/>
                        </a:rPr>
                        <a:t>0.032</a:t>
                      </a:r>
                    </a:p>
                  </a:txBody>
                  <a:tcPr marL="9525" marR="9525" marT="9525" marB="0" anchor="b">
                    <a:lnL w="6350" cap="flat" cmpd="sng" algn="ctr">
                      <a:solidFill>
                        <a:srgbClr val="284291"/>
                      </a:solidFill>
                      <a:prstDash val="solid"/>
                      <a:round/>
                      <a:headEnd type="none" w="med" len="med"/>
                      <a:tailEnd type="none" w="med" len="med"/>
                    </a:lnL>
                    <a:lnR w="6350" cap="flat" cmpd="sng" algn="ctr">
                      <a:solidFill>
                        <a:srgbClr val="284291"/>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284291"/>
                      </a:solidFill>
                      <a:prstDash val="solid"/>
                      <a:round/>
                      <a:headEnd type="none" w="med" len="med"/>
                      <a:tailEnd type="none" w="med" len="med"/>
                    </a:lnB>
                  </a:tcPr>
                </a:tc>
                <a:tc>
                  <a:txBody>
                    <a:bodyPr/>
                    <a:lstStyle/>
                    <a:p>
                      <a:pPr algn="r" rtl="0" fontAlgn="b"/>
                      <a:r>
                        <a:rPr lang="en-GB" sz="1100" b="0" i="0" u="none" strike="noStrike">
                          <a:solidFill>
                            <a:srgbClr val="000000"/>
                          </a:solidFill>
                          <a:effectLst/>
                          <a:latin typeface="Arial" panose="020B0604020202020204" pitchFamily="34" charset="0"/>
                        </a:rPr>
                        <a:t>1.207</a:t>
                      </a:r>
                    </a:p>
                  </a:txBody>
                  <a:tcPr marL="9525" marR="9525" marT="9525" marB="0" anchor="b">
                    <a:lnL w="6350" cap="flat" cmpd="sng" algn="ctr">
                      <a:solidFill>
                        <a:srgbClr val="284291"/>
                      </a:solidFill>
                      <a:prstDash val="solid"/>
                      <a:round/>
                      <a:headEnd type="none" w="med" len="med"/>
                      <a:tailEnd type="none" w="med" len="med"/>
                    </a:lnL>
                    <a:lnR w="6350" cap="flat" cmpd="sng" algn="ctr">
                      <a:solidFill>
                        <a:srgbClr val="284291"/>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284291"/>
                      </a:solidFill>
                      <a:prstDash val="solid"/>
                      <a:round/>
                      <a:headEnd type="none" w="med" len="med"/>
                      <a:tailEnd type="none" w="med" len="med"/>
                    </a:lnB>
                  </a:tcPr>
                </a:tc>
                <a:tc>
                  <a:txBody>
                    <a:bodyPr/>
                    <a:lstStyle/>
                    <a:p>
                      <a:pPr algn="r" rtl="0" fontAlgn="b"/>
                      <a:r>
                        <a:rPr lang="en-GB" sz="1100" b="0" i="0" u="none" strike="noStrike">
                          <a:solidFill>
                            <a:srgbClr val="000000"/>
                          </a:solidFill>
                          <a:effectLst/>
                          <a:latin typeface="Arial" panose="020B0604020202020204" pitchFamily="34" charset="0"/>
                        </a:rPr>
                        <a:t>0.026</a:t>
                      </a:r>
                    </a:p>
                  </a:txBody>
                  <a:tcPr marL="9525" marR="9525" marT="9525" marB="0" anchor="b">
                    <a:lnL w="6350" cap="flat" cmpd="sng" algn="ctr">
                      <a:solidFill>
                        <a:srgbClr val="284291"/>
                      </a:solidFill>
                      <a:prstDash val="solid"/>
                      <a:round/>
                      <a:headEnd type="none" w="med" len="med"/>
                      <a:tailEnd type="none" w="med" len="med"/>
                    </a:lnL>
                    <a:lnR w="6350" cap="flat" cmpd="sng" algn="ctr">
                      <a:solidFill>
                        <a:srgbClr val="284291"/>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284291"/>
                      </a:solidFill>
                      <a:prstDash val="solid"/>
                      <a:round/>
                      <a:headEnd type="none" w="med" len="med"/>
                      <a:tailEnd type="none" w="med" len="med"/>
                    </a:lnB>
                  </a:tcPr>
                </a:tc>
                <a:tc>
                  <a:txBody>
                    <a:bodyPr/>
                    <a:lstStyle/>
                    <a:p>
                      <a:pPr algn="r" rtl="0" fontAlgn="b"/>
                      <a:r>
                        <a:rPr lang="en-GB" sz="1100" b="0" i="0" u="none" strike="noStrike" dirty="0">
                          <a:solidFill>
                            <a:srgbClr val="000000"/>
                          </a:solidFill>
                          <a:effectLst/>
                          <a:latin typeface="Arial" panose="020B0604020202020204" pitchFamily="34" charset="0"/>
                        </a:rPr>
                        <a:t>0.979</a:t>
                      </a:r>
                    </a:p>
                  </a:txBody>
                  <a:tcPr marL="9525" marR="9525" marT="9525" marB="0" anchor="b">
                    <a:lnL w="6350" cap="flat" cmpd="sng" algn="ctr">
                      <a:solidFill>
                        <a:srgbClr val="284291"/>
                      </a:solidFill>
                      <a:prstDash val="solid"/>
                      <a:round/>
                      <a:headEnd type="none" w="med" len="med"/>
                      <a:tailEnd type="none" w="med" len="med"/>
                    </a:lnL>
                    <a:lnR w="6350" cap="flat" cmpd="sng" algn="ctr">
                      <a:solidFill>
                        <a:srgbClr val="284291"/>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284291"/>
                      </a:solidFill>
                      <a:prstDash val="solid"/>
                      <a:round/>
                      <a:headEnd type="none" w="med" len="med"/>
                      <a:tailEnd type="none" w="med" len="med"/>
                    </a:lnB>
                  </a:tcPr>
                </a:tc>
                <a:extLst>
                  <a:ext uri="{0D108BD9-81ED-4DB2-BD59-A6C34878D82A}">
                    <a16:rowId xmlns:a16="http://schemas.microsoft.com/office/drawing/2014/main" val="1856289683"/>
                  </a:ext>
                </a:extLst>
              </a:tr>
              <a:tr h="187175">
                <a:tc>
                  <a:txBody>
                    <a:bodyPr/>
                    <a:lstStyle/>
                    <a:p>
                      <a:pPr algn="l" rtl="0" fontAlgn="b"/>
                      <a:r>
                        <a:rPr lang="en-GB" sz="1100" b="0" i="0" u="none" strike="noStrike">
                          <a:solidFill>
                            <a:srgbClr val="000000"/>
                          </a:solidFill>
                          <a:effectLst/>
                          <a:latin typeface="Arial" panose="020B0604020202020204" pitchFamily="34" charset="0"/>
                        </a:rPr>
                        <a:t>Addiction_Rate</a:t>
                      </a:r>
                    </a:p>
                  </a:txBody>
                  <a:tcPr marL="9525" marR="9525" marT="9525" marB="0" anchor="b">
                    <a:lnL w="6350" cap="flat" cmpd="sng" algn="ctr">
                      <a:solidFill>
                        <a:srgbClr val="284291"/>
                      </a:solidFill>
                      <a:prstDash val="solid"/>
                      <a:round/>
                      <a:headEnd type="none" w="med" len="med"/>
                      <a:tailEnd type="none" w="med" len="med"/>
                    </a:lnL>
                    <a:lnR w="6350" cap="flat" cmpd="sng" algn="ctr">
                      <a:solidFill>
                        <a:srgbClr val="284291"/>
                      </a:solidFill>
                      <a:prstDash val="solid"/>
                      <a:round/>
                      <a:headEnd type="none" w="med" len="med"/>
                      <a:tailEnd type="none" w="med" len="med"/>
                    </a:lnR>
                    <a:lnT w="6350" cap="flat" cmpd="sng" algn="ctr">
                      <a:solidFill>
                        <a:srgbClr val="284291"/>
                      </a:solidFill>
                      <a:prstDash val="solid"/>
                      <a:round/>
                      <a:headEnd type="none" w="med" len="med"/>
                      <a:tailEnd type="none" w="med" len="med"/>
                    </a:lnT>
                    <a:lnB w="6350" cap="flat" cmpd="sng" algn="ctr">
                      <a:solidFill>
                        <a:srgbClr val="284291"/>
                      </a:solidFill>
                      <a:prstDash val="solid"/>
                      <a:round/>
                      <a:headEnd type="none" w="med" len="med"/>
                      <a:tailEnd type="none" w="med" len="med"/>
                    </a:lnB>
                  </a:tcPr>
                </a:tc>
                <a:tc>
                  <a:txBody>
                    <a:bodyPr/>
                    <a:lstStyle/>
                    <a:p>
                      <a:pPr algn="r" rtl="0" fontAlgn="b"/>
                      <a:r>
                        <a:rPr lang="en-GB" sz="1100" b="0" i="0" u="none" strike="noStrike">
                          <a:solidFill>
                            <a:srgbClr val="000000"/>
                          </a:solidFill>
                          <a:effectLst/>
                          <a:latin typeface="Arial" panose="020B0604020202020204" pitchFamily="34" charset="0"/>
                        </a:rPr>
                        <a:t>0.016</a:t>
                      </a:r>
                    </a:p>
                  </a:txBody>
                  <a:tcPr marL="9525" marR="9525" marT="9525" marB="0" anchor="b">
                    <a:lnL w="6350" cap="flat" cmpd="sng" algn="ctr">
                      <a:solidFill>
                        <a:srgbClr val="284291"/>
                      </a:solidFill>
                      <a:prstDash val="solid"/>
                      <a:round/>
                      <a:headEnd type="none" w="med" len="med"/>
                      <a:tailEnd type="none" w="med" len="med"/>
                    </a:lnL>
                    <a:lnR w="6350" cap="flat" cmpd="sng" algn="ctr">
                      <a:solidFill>
                        <a:srgbClr val="284291"/>
                      </a:solidFill>
                      <a:prstDash val="solid"/>
                      <a:round/>
                      <a:headEnd type="none" w="med" len="med"/>
                      <a:tailEnd type="none" w="med" len="med"/>
                    </a:lnR>
                    <a:lnT w="6350" cap="flat" cmpd="sng" algn="ctr">
                      <a:solidFill>
                        <a:srgbClr val="284291"/>
                      </a:solidFill>
                      <a:prstDash val="solid"/>
                      <a:round/>
                      <a:headEnd type="none" w="med" len="med"/>
                      <a:tailEnd type="none" w="med" len="med"/>
                    </a:lnT>
                    <a:lnB w="6350" cap="flat" cmpd="sng" algn="ctr">
                      <a:solidFill>
                        <a:srgbClr val="284291"/>
                      </a:solidFill>
                      <a:prstDash val="solid"/>
                      <a:round/>
                      <a:headEnd type="none" w="med" len="med"/>
                      <a:tailEnd type="none" w="med" len="med"/>
                    </a:lnB>
                  </a:tcPr>
                </a:tc>
                <a:tc>
                  <a:txBody>
                    <a:bodyPr/>
                    <a:lstStyle/>
                    <a:p>
                      <a:pPr algn="r" rtl="0" fontAlgn="b"/>
                      <a:r>
                        <a:rPr lang="en-GB" sz="1100" b="0" i="0" u="none" strike="noStrike">
                          <a:solidFill>
                            <a:srgbClr val="000000"/>
                          </a:solidFill>
                          <a:effectLst/>
                          <a:latin typeface="Arial" panose="020B0604020202020204" pitchFamily="34" charset="0"/>
                        </a:rPr>
                        <a:t>0.005</a:t>
                      </a:r>
                    </a:p>
                  </a:txBody>
                  <a:tcPr marL="9525" marR="9525" marT="9525" marB="0" anchor="b">
                    <a:lnL w="6350" cap="flat" cmpd="sng" algn="ctr">
                      <a:solidFill>
                        <a:srgbClr val="284291"/>
                      </a:solidFill>
                      <a:prstDash val="solid"/>
                      <a:round/>
                      <a:headEnd type="none" w="med" len="med"/>
                      <a:tailEnd type="none" w="med" len="med"/>
                    </a:lnL>
                    <a:lnR w="6350" cap="flat" cmpd="sng" algn="ctr">
                      <a:solidFill>
                        <a:srgbClr val="284291"/>
                      </a:solidFill>
                      <a:prstDash val="solid"/>
                      <a:round/>
                      <a:headEnd type="none" w="med" len="med"/>
                      <a:tailEnd type="none" w="med" len="med"/>
                    </a:lnR>
                    <a:lnT w="6350" cap="flat" cmpd="sng" algn="ctr">
                      <a:solidFill>
                        <a:srgbClr val="284291"/>
                      </a:solidFill>
                      <a:prstDash val="solid"/>
                      <a:round/>
                      <a:headEnd type="none" w="med" len="med"/>
                      <a:tailEnd type="none" w="med" len="med"/>
                    </a:lnT>
                    <a:lnB w="6350" cap="flat" cmpd="sng" algn="ctr">
                      <a:solidFill>
                        <a:srgbClr val="284291"/>
                      </a:solidFill>
                      <a:prstDash val="solid"/>
                      <a:round/>
                      <a:headEnd type="none" w="med" len="med"/>
                      <a:tailEnd type="none" w="med" len="med"/>
                    </a:lnB>
                  </a:tcPr>
                </a:tc>
                <a:tc>
                  <a:txBody>
                    <a:bodyPr/>
                    <a:lstStyle/>
                    <a:p>
                      <a:pPr algn="r" rtl="0" fontAlgn="b"/>
                      <a:r>
                        <a:rPr lang="en-GB" sz="1100" b="0" i="0" u="none" strike="noStrike">
                          <a:solidFill>
                            <a:srgbClr val="000000"/>
                          </a:solidFill>
                          <a:effectLst/>
                          <a:latin typeface="Arial" panose="020B0604020202020204" pitchFamily="34" charset="0"/>
                        </a:rPr>
                        <a:t>3.289</a:t>
                      </a:r>
                    </a:p>
                  </a:txBody>
                  <a:tcPr marL="9525" marR="9525" marT="9525" marB="0" anchor="b">
                    <a:lnL w="6350" cap="flat" cmpd="sng" algn="ctr">
                      <a:solidFill>
                        <a:srgbClr val="284291"/>
                      </a:solidFill>
                      <a:prstDash val="solid"/>
                      <a:round/>
                      <a:headEnd type="none" w="med" len="med"/>
                      <a:tailEnd type="none" w="med" len="med"/>
                    </a:lnL>
                    <a:lnR w="6350" cap="flat" cmpd="sng" algn="ctr">
                      <a:solidFill>
                        <a:srgbClr val="284291"/>
                      </a:solidFill>
                      <a:prstDash val="solid"/>
                      <a:round/>
                      <a:headEnd type="none" w="med" len="med"/>
                      <a:tailEnd type="none" w="med" len="med"/>
                    </a:lnR>
                    <a:lnT w="6350" cap="flat" cmpd="sng" algn="ctr">
                      <a:solidFill>
                        <a:srgbClr val="284291"/>
                      </a:solidFill>
                      <a:prstDash val="solid"/>
                      <a:round/>
                      <a:headEnd type="none" w="med" len="med"/>
                      <a:tailEnd type="none" w="med" len="med"/>
                    </a:lnT>
                    <a:lnB w="6350" cap="flat" cmpd="sng" algn="ctr">
                      <a:solidFill>
                        <a:srgbClr val="284291"/>
                      </a:solidFill>
                      <a:prstDash val="solid"/>
                      <a:round/>
                      <a:headEnd type="none" w="med" len="med"/>
                      <a:tailEnd type="none" w="med" len="med"/>
                    </a:lnB>
                  </a:tcPr>
                </a:tc>
                <a:tc>
                  <a:txBody>
                    <a:bodyPr/>
                    <a:lstStyle/>
                    <a:p>
                      <a:pPr algn="r" rtl="0" fontAlgn="b"/>
                      <a:r>
                        <a:rPr lang="en-GB" sz="1100" b="0" i="0" u="none" strike="noStrike">
                          <a:solidFill>
                            <a:srgbClr val="000000"/>
                          </a:solidFill>
                          <a:effectLst/>
                          <a:latin typeface="Arial" panose="020B0604020202020204" pitchFamily="34" charset="0"/>
                        </a:rPr>
                        <a:t>0.002</a:t>
                      </a:r>
                    </a:p>
                  </a:txBody>
                  <a:tcPr marL="9525" marR="9525" marT="9525" marB="0" anchor="b">
                    <a:lnL w="6350" cap="flat" cmpd="sng" algn="ctr">
                      <a:solidFill>
                        <a:srgbClr val="284291"/>
                      </a:solidFill>
                      <a:prstDash val="solid"/>
                      <a:round/>
                      <a:headEnd type="none" w="med" len="med"/>
                      <a:tailEnd type="none" w="med" len="med"/>
                    </a:lnL>
                    <a:lnR w="6350" cap="flat" cmpd="sng" algn="ctr">
                      <a:solidFill>
                        <a:srgbClr val="284291"/>
                      </a:solidFill>
                      <a:prstDash val="solid"/>
                      <a:round/>
                      <a:headEnd type="none" w="med" len="med"/>
                      <a:tailEnd type="none" w="med" len="med"/>
                    </a:lnR>
                    <a:lnT w="6350" cap="flat" cmpd="sng" algn="ctr">
                      <a:solidFill>
                        <a:srgbClr val="284291"/>
                      </a:solidFill>
                      <a:prstDash val="solid"/>
                      <a:round/>
                      <a:headEnd type="none" w="med" len="med"/>
                      <a:tailEnd type="none" w="med" len="med"/>
                    </a:lnT>
                    <a:lnB w="6350" cap="flat" cmpd="sng" algn="ctr">
                      <a:solidFill>
                        <a:srgbClr val="284291"/>
                      </a:solidFill>
                      <a:prstDash val="solid"/>
                      <a:round/>
                      <a:headEnd type="none" w="med" len="med"/>
                      <a:tailEnd type="none" w="med" len="med"/>
                    </a:lnB>
                  </a:tcPr>
                </a:tc>
                <a:extLst>
                  <a:ext uri="{0D108BD9-81ED-4DB2-BD59-A6C34878D82A}">
                    <a16:rowId xmlns:a16="http://schemas.microsoft.com/office/drawing/2014/main" val="1931612565"/>
                  </a:ext>
                </a:extLst>
              </a:tr>
              <a:tr h="195468">
                <a:tc>
                  <a:txBody>
                    <a:bodyPr/>
                    <a:lstStyle/>
                    <a:p>
                      <a:pPr algn="l" rtl="0" fontAlgn="b"/>
                      <a:r>
                        <a:rPr lang="en-GB" sz="1100" b="0" i="0" u="none" strike="noStrike" dirty="0" err="1">
                          <a:solidFill>
                            <a:srgbClr val="000000"/>
                          </a:solidFill>
                          <a:effectLst/>
                          <a:latin typeface="Arial" panose="020B0604020202020204" pitchFamily="34" charset="0"/>
                        </a:rPr>
                        <a:t>UndocImmigrants_Rate</a:t>
                      </a:r>
                      <a:endParaRPr lang="en-GB" sz="1100" b="0" i="0" u="none" strike="noStrike" dirty="0">
                        <a:solidFill>
                          <a:srgbClr val="000000"/>
                        </a:solidFill>
                        <a:effectLst/>
                        <a:latin typeface="Arial" panose="020B0604020202020204" pitchFamily="34" charset="0"/>
                      </a:endParaRPr>
                    </a:p>
                  </a:txBody>
                  <a:tcPr marL="9525" marR="9525" marT="9525" marB="0" anchor="b">
                    <a:lnL w="6350" cap="flat" cmpd="sng" algn="ctr">
                      <a:solidFill>
                        <a:srgbClr val="284291"/>
                      </a:solidFill>
                      <a:prstDash val="solid"/>
                      <a:round/>
                      <a:headEnd type="none" w="med" len="med"/>
                      <a:tailEnd type="none" w="med" len="med"/>
                    </a:lnL>
                    <a:lnR w="6350" cap="flat" cmpd="sng" algn="ctr">
                      <a:solidFill>
                        <a:srgbClr val="284291"/>
                      </a:solidFill>
                      <a:prstDash val="solid"/>
                      <a:round/>
                      <a:headEnd type="none" w="med" len="med"/>
                      <a:tailEnd type="none" w="med" len="med"/>
                    </a:lnR>
                    <a:lnT w="6350" cap="flat" cmpd="sng" algn="ctr">
                      <a:solidFill>
                        <a:srgbClr val="284291"/>
                      </a:solidFill>
                      <a:prstDash val="solid"/>
                      <a:round/>
                      <a:headEnd type="none" w="med" len="med"/>
                      <a:tailEnd type="none" w="med" len="med"/>
                    </a:lnT>
                    <a:lnB w="6350" cap="flat" cmpd="sng" algn="ctr">
                      <a:solidFill>
                        <a:srgbClr val="284291"/>
                      </a:solidFill>
                      <a:prstDash val="solid"/>
                      <a:round/>
                      <a:headEnd type="none" w="med" len="med"/>
                      <a:tailEnd type="none" w="med" len="med"/>
                    </a:lnB>
                  </a:tcPr>
                </a:tc>
                <a:tc>
                  <a:txBody>
                    <a:bodyPr/>
                    <a:lstStyle/>
                    <a:p>
                      <a:pPr algn="r" rtl="0" fontAlgn="b"/>
                      <a:r>
                        <a:rPr lang="en-GB" sz="1100" b="0" i="0" u="none" strike="noStrike">
                          <a:solidFill>
                            <a:srgbClr val="000000"/>
                          </a:solidFill>
                          <a:effectLst/>
                          <a:latin typeface="Arial" panose="020B0604020202020204" pitchFamily="34" charset="0"/>
                        </a:rPr>
                        <a:t>0.019</a:t>
                      </a:r>
                    </a:p>
                  </a:txBody>
                  <a:tcPr marL="9525" marR="9525" marT="9525" marB="0" anchor="b">
                    <a:lnL w="6350" cap="flat" cmpd="sng" algn="ctr">
                      <a:solidFill>
                        <a:srgbClr val="284291"/>
                      </a:solidFill>
                      <a:prstDash val="solid"/>
                      <a:round/>
                      <a:headEnd type="none" w="med" len="med"/>
                      <a:tailEnd type="none" w="med" len="med"/>
                    </a:lnL>
                    <a:lnR w="6350" cap="flat" cmpd="sng" algn="ctr">
                      <a:solidFill>
                        <a:srgbClr val="284291"/>
                      </a:solidFill>
                      <a:prstDash val="solid"/>
                      <a:round/>
                      <a:headEnd type="none" w="med" len="med"/>
                      <a:tailEnd type="none" w="med" len="med"/>
                    </a:lnR>
                    <a:lnT w="6350" cap="flat" cmpd="sng" algn="ctr">
                      <a:solidFill>
                        <a:srgbClr val="284291"/>
                      </a:solidFill>
                      <a:prstDash val="solid"/>
                      <a:round/>
                      <a:headEnd type="none" w="med" len="med"/>
                      <a:tailEnd type="none" w="med" len="med"/>
                    </a:lnT>
                    <a:lnB w="6350" cap="flat" cmpd="sng" algn="ctr">
                      <a:solidFill>
                        <a:srgbClr val="284291"/>
                      </a:solidFill>
                      <a:prstDash val="solid"/>
                      <a:round/>
                      <a:headEnd type="none" w="med" len="med"/>
                      <a:tailEnd type="none" w="med" len="med"/>
                    </a:lnB>
                  </a:tcPr>
                </a:tc>
                <a:tc>
                  <a:txBody>
                    <a:bodyPr/>
                    <a:lstStyle/>
                    <a:p>
                      <a:pPr algn="r" rtl="0" fontAlgn="b"/>
                      <a:r>
                        <a:rPr lang="en-GB" sz="1100" b="0" i="0" u="none" strike="noStrike">
                          <a:solidFill>
                            <a:srgbClr val="000000"/>
                          </a:solidFill>
                          <a:effectLst/>
                          <a:latin typeface="Arial" panose="020B0604020202020204" pitchFamily="34" charset="0"/>
                        </a:rPr>
                        <a:t>0.009</a:t>
                      </a:r>
                    </a:p>
                  </a:txBody>
                  <a:tcPr marL="9525" marR="9525" marT="9525" marB="0" anchor="b">
                    <a:lnL w="6350" cap="flat" cmpd="sng" algn="ctr">
                      <a:solidFill>
                        <a:srgbClr val="284291"/>
                      </a:solidFill>
                      <a:prstDash val="solid"/>
                      <a:round/>
                      <a:headEnd type="none" w="med" len="med"/>
                      <a:tailEnd type="none" w="med" len="med"/>
                    </a:lnL>
                    <a:lnR w="6350" cap="flat" cmpd="sng" algn="ctr">
                      <a:solidFill>
                        <a:srgbClr val="284291"/>
                      </a:solidFill>
                      <a:prstDash val="solid"/>
                      <a:round/>
                      <a:headEnd type="none" w="med" len="med"/>
                      <a:tailEnd type="none" w="med" len="med"/>
                    </a:lnR>
                    <a:lnT w="6350" cap="flat" cmpd="sng" algn="ctr">
                      <a:solidFill>
                        <a:srgbClr val="284291"/>
                      </a:solidFill>
                      <a:prstDash val="solid"/>
                      <a:round/>
                      <a:headEnd type="none" w="med" len="med"/>
                      <a:tailEnd type="none" w="med" len="med"/>
                    </a:lnT>
                    <a:lnB w="6350" cap="flat" cmpd="sng" algn="ctr">
                      <a:solidFill>
                        <a:srgbClr val="284291"/>
                      </a:solidFill>
                      <a:prstDash val="solid"/>
                      <a:round/>
                      <a:headEnd type="none" w="med" len="med"/>
                      <a:tailEnd type="none" w="med" len="med"/>
                    </a:lnB>
                  </a:tcPr>
                </a:tc>
                <a:tc>
                  <a:txBody>
                    <a:bodyPr/>
                    <a:lstStyle/>
                    <a:p>
                      <a:pPr algn="r" rtl="0" fontAlgn="b"/>
                      <a:r>
                        <a:rPr lang="en-GB" sz="1100" b="0" i="0" u="none" strike="noStrike">
                          <a:solidFill>
                            <a:srgbClr val="000000"/>
                          </a:solidFill>
                          <a:effectLst/>
                          <a:latin typeface="Arial" panose="020B0604020202020204" pitchFamily="34" charset="0"/>
                        </a:rPr>
                        <a:t>2.006</a:t>
                      </a:r>
                    </a:p>
                  </a:txBody>
                  <a:tcPr marL="9525" marR="9525" marT="9525" marB="0" anchor="b">
                    <a:lnL w="6350" cap="flat" cmpd="sng" algn="ctr">
                      <a:solidFill>
                        <a:srgbClr val="284291"/>
                      </a:solidFill>
                      <a:prstDash val="solid"/>
                      <a:round/>
                      <a:headEnd type="none" w="med" len="med"/>
                      <a:tailEnd type="none" w="med" len="med"/>
                    </a:lnL>
                    <a:lnR w="6350" cap="flat" cmpd="sng" algn="ctr">
                      <a:solidFill>
                        <a:srgbClr val="284291"/>
                      </a:solidFill>
                      <a:prstDash val="solid"/>
                      <a:round/>
                      <a:headEnd type="none" w="med" len="med"/>
                      <a:tailEnd type="none" w="med" len="med"/>
                    </a:lnR>
                    <a:lnT w="6350" cap="flat" cmpd="sng" algn="ctr">
                      <a:solidFill>
                        <a:srgbClr val="284291"/>
                      </a:solidFill>
                      <a:prstDash val="solid"/>
                      <a:round/>
                      <a:headEnd type="none" w="med" len="med"/>
                      <a:tailEnd type="none" w="med" len="med"/>
                    </a:lnT>
                    <a:lnB w="6350" cap="flat" cmpd="sng" algn="ctr">
                      <a:solidFill>
                        <a:srgbClr val="284291"/>
                      </a:solidFill>
                      <a:prstDash val="solid"/>
                      <a:round/>
                      <a:headEnd type="none" w="med" len="med"/>
                      <a:tailEnd type="none" w="med" len="med"/>
                    </a:lnB>
                  </a:tcPr>
                </a:tc>
                <a:tc>
                  <a:txBody>
                    <a:bodyPr/>
                    <a:lstStyle/>
                    <a:p>
                      <a:pPr algn="r" rtl="0" fontAlgn="b"/>
                      <a:r>
                        <a:rPr lang="en-GB" sz="1100" b="0" i="0" u="none" strike="noStrike">
                          <a:solidFill>
                            <a:srgbClr val="000000"/>
                          </a:solidFill>
                          <a:effectLst/>
                          <a:latin typeface="Arial" panose="020B0604020202020204" pitchFamily="34" charset="0"/>
                        </a:rPr>
                        <a:t>0.052</a:t>
                      </a:r>
                    </a:p>
                  </a:txBody>
                  <a:tcPr marL="9525" marR="9525" marT="9525" marB="0" anchor="b">
                    <a:lnL w="6350" cap="flat" cmpd="sng" algn="ctr">
                      <a:solidFill>
                        <a:srgbClr val="284291"/>
                      </a:solidFill>
                      <a:prstDash val="solid"/>
                      <a:round/>
                      <a:headEnd type="none" w="med" len="med"/>
                      <a:tailEnd type="none" w="med" len="med"/>
                    </a:lnL>
                    <a:lnR w="6350" cap="flat" cmpd="sng" algn="ctr">
                      <a:solidFill>
                        <a:srgbClr val="284291"/>
                      </a:solidFill>
                      <a:prstDash val="solid"/>
                      <a:round/>
                      <a:headEnd type="none" w="med" len="med"/>
                      <a:tailEnd type="none" w="med" len="med"/>
                    </a:lnR>
                    <a:lnT w="6350" cap="flat" cmpd="sng" algn="ctr">
                      <a:solidFill>
                        <a:srgbClr val="284291"/>
                      </a:solidFill>
                      <a:prstDash val="solid"/>
                      <a:round/>
                      <a:headEnd type="none" w="med" len="med"/>
                      <a:tailEnd type="none" w="med" len="med"/>
                    </a:lnT>
                    <a:lnB w="6350" cap="flat" cmpd="sng" algn="ctr">
                      <a:solidFill>
                        <a:srgbClr val="284291"/>
                      </a:solidFill>
                      <a:prstDash val="solid"/>
                      <a:round/>
                      <a:headEnd type="none" w="med" len="med"/>
                      <a:tailEnd type="none" w="med" len="med"/>
                    </a:lnB>
                  </a:tcPr>
                </a:tc>
                <a:extLst>
                  <a:ext uri="{0D108BD9-81ED-4DB2-BD59-A6C34878D82A}">
                    <a16:rowId xmlns:a16="http://schemas.microsoft.com/office/drawing/2014/main" val="1854357053"/>
                  </a:ext>
                </a:extLst>
              </a:tr>
              <a:tr h="187175">
                <a:tc>
                  <a:txBody>
                    <a:bodyPr/>
                    <a:lstStyle/>
                    <a:p>
                      <a:pPr algn="l" rtl="0" fontAlgn="b"/>
                      <a:r>
                        <a:rPr lang="en-GB" sz="1100" b="0" i="0" u="none" strike="noStrike">
                          <a:solidFill>
                            <a:srgbClr val="000000"/>
                          </a:solidFill>
                          <a:effectLst/>
                          <a:latin typeface="Arial" panose="020B0604020202020204" pitchFamily="34" charset="0"/>
                        </a:rPr>
                        <a:t>Poverty_Rate</a:t>
                      </a:r>
                    </a:p>
                  </a:txBody>
                  <a:tcPr marL="9525" marR="9525" marT="9525" marB="0" anchor="b">
                    <a:lnL w="6350" cap="flat" cmpd="sng" algn="ctr">
                      <a:solidFill>
                        <a:srgbClr val="284291"/>
                      </a:solidFill>
                      <a:prstDash val="solid"/>
                      <a:round/>
                      <a:headEnd type="none" w="med" len="med"/>
                      <a:tailEnd type="none" w="med" len="med"/>
                    </a:lnL>
                    <a:lnR w="6350" cap="flat" cmpd="sng" algn="ctr">
                      <a:solidFill>
                        <a:srgbClr val="284291"/>
                      </a:solidFill>
                      <a:prstDash val="solid"/>
                      <a:round/>
                      <a:headEnd type="none" w="med" len="med"/>
                      <a:tailEnd type="none" w="med" len="med"/>
                    </a:lnR>
                    <a:lnT w="6350" cap="flat" cmpd="sng" algn="ctr">
                      <a:solidFill>
                        <a:srgbClr val="284291"/>
                      </a:solidFill>
                      <a:prstDash val="solid"/>
                      <a:round/>
                      <a:headEnd type="none" w="med" len="med"/>
                      <a:tailEnd type="none" w="med" len="med"/>
                    </a:lnT>
                    <a:lnB w="6350" cap="flat" cmpd="sng" algn="ctr">
                      <a:solidFill>
                        <a:srgbClr val="284291"/>
                      </a:solidFill>
                      <a:prstDash val="solid"/>
                      <a:round/>
                      <a:headEnd type="none" w="med" len="med"/>
                      <a:tailEnd type="none" w="med" len="med"/>
                    </a:lnB>
                  </a:tcPr>
                </a:tc>
                <a:tc>
                  <a:txBody>
                    <a:bodyPr/>
                    <a:lstStyle/>
                    <a:p>
                      <a:pPr algn="r" rtl="0" fontAlgn="b"/>
                      <a:r>
                        <a:rPr lang="en-GB" sz="1100" b="0" i="0" u="none" strike="noStrike">
                          <a:solidFill>
                            <a:srgbClr val="000000"/>
                          </a:solidFill>
                          <a:effectLst/>
                          <a:latin typeface="Arial" panose="020B0604020202020204" pitchFamily="34" charset="0"/>
                        </a:rPr>
                        <a:t>-0.004</a:t>
                      </a:r>
                    </a:p>
                  </a:txBody>
                  <a:tcPr marL="9525" marR="9525" marT="9525" marB="0" anchor="b">
                    <a:lnL w="6350" cap="flat" cmpd="sng" algn="ctr">
                      <a:solidFill>
                        <a:srgbClr val="284291"/>
                      </a:solidFill>
                      <a:prstDash val="solid"/>
                      <a:round/>
                      <a:headEnd type="none" w="med" len="med"/>
                      <a:tailEnd type="none" w="med" len="med"/>
                    </a:lnL>
                    <a:lnR w="6350" cap="flat" cmpd="sng" algn="ctr">
                      <a:solidFill>
                        <a:srgbClr val="284291"/>
                      </a:solidFill>
                      <a:prstDash val="solid"/>
                      <a:round/>
                      <a:headEnd type="none" w="med" len="med"/>
                      <a:tailEnd type="none" w="med" len="med"/>
                    </a:lnR>
                    <a:lnT w="6350" cap="flat" cmpd="sng" algn="ctr">
                      <a:solidFill>
                        <a:srgbClr val="284291"/>
                      </a:solidFill>
                      <a:prstDash val="solid"/>
                      <a:round/>
                      <a:headEnd type="none" w="med" len="med"/>
                      <a:tailEnd type="none" w="med" len="med"/>
                    </a:lnT>
                    <a:lnB w="6350" cap="flat" cmpd="sng" algn="ctr">
                      <a:solidFill>
                        <a:srgbClr val="284291"/>
                      </a:solidFill>
                      <a:prstDash val="solid"/>
                      <a:round/>
                      <a:headEnd type="none" w="med" len="med"/>
                      <a:tailEnd type="none" w="med" len="med"/>
                    </a:lnB>
                  </a:tcPr>
                </a:tc>
                <a:tc>
                  <a:txBody>
                    <a:bodyPr/>
                    <a:lstStyle/>
                    <a:p>
                      <a:pPr algn="r" rtl="0" fontAlgn="b"/>
                      <a:r>
                        <a:rPr lang="en-GB" sz="1100" b="0" i="0" u="none" strike="noStrike">
                          <a:solidFill>
                            <a:srgbClr val="000000"/>
                          </a:solidFill>
                          <a:effectLst/>
                          <a:latin typeface="Arial" panose="020B0604020202020204" pitchFamily="34" charset="0"/>
                        </a:rPr>
                        <a:t>0.004</a:t>
                      </a:r>
                    </a:p>
                  </a:txBody>
                  <a:tcPr marL="9525" marR="9525" marT="9525" marB="0" anchor="b">
                    <a:lnL w="6350" cap="flat" cmpd="sng" algn="ctr">
                      <a:solidFill>
                        <a:srgbClr val="284291"/>
                      </a:solidFill>
                      <a:prstDash val="solid"/>
                      <a:round/>
                      <a:headEnd type="none" w="med" len="med"/>
                      <a:tailEnd type="none" w="med" len="med"/>
                    </a:lnL>
                    <a:lnR w="6350" cap="flat" cmpd="sng" algn="ctr">
                      <a:solidFill>
                        <a:srgbClr val="284291"/>
                      </a:solidFill>
                      <a:prstDash val="solid"/>
                      <a:round/>
                      <a:headEnd type="none" w="med" len="med"/>
                      <a:tailEnd type="none" w="med" len="med"/>
                    </a:lnR>
                    <a:lnT w="6350" cap="flat" cmpd="sng" algn="ctr">
                      <a:solidFill>
                        <a:srgbClr val="284291"/>
                      </a:solidFill>
                      <a:prstDash val="solid"/>
                      <a:round/>
                      <a:headEnd type="none" w="med" len="med"/>
                      <a:tailEnd type="none" w="med" len="med"/>
                    </a:lnT>
                    <a:lnB w="6350" cap="flat" cmpd="sng" algn="ctr">
                      <a:solidFill>
                        <a:srgbClr val="284291"/>
                      </a:solidFill>
                      <a:prstDash val="solid"/>
                      <a:round/>
                      <a:headEnd type="none" w="med" len="med"/>
                      <a:tailEnd type="none" w="med" len="med"/>
                    </a:lnB>
                  </a:tcPr>
                </a:tc>
                <a:tc>
                  <a:txBody>
                    <a:bodyPr/>
                    <a:lstStyle/>
                    <a:p>
                      <a:pPr algn="r" rtl="0" fontAlgn="b"/>
                      <a:r>
                        <a:rPr lang="en-GB" sz="1100" b="0" i="0" u="none" strike="noStrike">
                          <a:solidFill>
                            <a:srgbClr val="000000"/>
                          </a:solidFill>
                          <a:effectLst/>
                          <a:latin typeface="Arial" panose="020B0604020202020204" pitchFamily="34" charset="0"/>
                        </a:rPr>
                        <a:t>-0.843</a:t>
                      </a:r>
                    </a:p>
                  </a:txBody>
                  <a:tcPr marL="9525" marR="9525" marT="9525" marB="0" anchor="b">
                    <a:lnL w="6350" cap="flat" cmpd="sng" algn="ctr">
                      <a:solidFill>
                        <a:srgbClr val="284291"/>
                      </a:solidFill>
                      <a:prstDash val="solid"/>
                      <a:round/>
                      <a:headEnd type="none" w="med" len="med"/>
                      <a:tailEnd type="none" w="med" len="med"/>
                    </a:lnL>
                    <a:lnR w="6350" cap="flat" cmpd="sng" algn="ctr">
                      <a:solidFill>
                        <a:srgbClr val="284291"/>
                      </a:solidFill>
                      <a:prstDash val="solid"/>
                      <a:round/>
                      <a:headEnd type="none" w="med" len="med"/>
                      <a:tailEnd type="none" w="med" len="med"/>
                    </a:lnR>
                    <a:lnT w="6350" cap="flat" cmpd="sng" algn="ctr">
                      <a:solidFill>
                        <a:srgbClr val="284291"/>
                      </a:solidFill>
                      <a:prstDash val="solid"/>
                      <a:round/>
                      <a:headEnd type="none" w="med" len="med"/>
                      <a:tailEnd type="none" w="med" len="med"/>
                    </a:lnT>
                    <a:lnB w="6350" cap="flat" cmpd="sng" algn="ctr">
                      <a:solidFill>
                        <a:srgbClr val="284291"/>
                      </a:solidFill>
                      <a:prstDash val="solid"/>
                      <a:round/>
                      <a:headEnd type="none" w="med" len="med"/>
                      <a:tailEnd type="none" w="med" len="med"/>
                    </a:lnB>
                  </a:tcPr>
                </a:tc>
                <a:tc>
                  <a:txBody>
                    <a:bodyPr/>
                    <a:lstStyle/>
                    <a:p>
                      <a:pPr algn="r" rtl="0" fontAlgn="b"/>
                      <a:r>
                        <a:rPr lang="en-GB" sz="1100" b="0" i="0" u="none" strike="noStrike">
                          <a:solidFill>
                            <a:srgbClr val="000000"/>
                          </a:solidFill>
                          <a:effectLst/>
                          <a:latin typeface="Arial" panose="020B0604020202020204" pitchFamily="34" charset="0"/>
                        </a:rPr>
                        <a:t>0.404</a:t>
                      </a:r>
                    </a:p>
                  </a:txBody>
                  <a:tcPr marL="9525" marR="9525" marT="9525" marB="0" anchor="b">
                    <a:lnL w="6350" cap="flat" cmpd="sng" algn="ctr">
                      <a:solidFill>
                        <a:srgbClr val="284291"/>
                      </a:solidFill>
                      <a:prstDash val="solid"/>
                      <a:round/>
                      <a:headEnd type="none" w="med" len="med"/>
                      <a:tailEnd type="none" w="med" len="med"/>
                    </a:lnL>
                    <a:lnR w="6350" cap="flat" cmpd="sng" algn="ctr">
                      <a:solidFill>
                        <a:srgbClr val="284291"/>
                      </a:solidFill>
                      <a:prstDash val="solid"/>
                      <a:round/>
                      <a:headEnd type="none" w="med" len="med"/>
                      <a:tailEnd type="none" w="med" len="med"/>
                    </a:lnR>
                    <a:lnT w="6350" cap="flat" cmpd="sng" algn="ctr">
                      <a:solidFill>
                        <a:srgbClr val="284291"/>
                      </a:solidFill>
                      <a:prstDash val="solid"/>
                      <a:round/>
                      <a:headEnd type="none" w="med" len="med"/>
                      <a:tailEnd type="none" w="med" len="med"/>
                    </a:lnT>
                    <a:lnB w="6350" cap="flat" cmpd="sng" algn="ctr">
                      <a:solidFill>
                        <a:srgbClr val="284291"/>
                      </a:solidFill>
                      <a:prstDash val="solid"/>
                      <a:round/>
                      <a:headEnd type="none" w="med" len="med"/>
                      <a:tailEnd type="none" w="med" len="med"/>
                    </a:lnB>
                  </a:tcPr>
                </a:tc>
                <a:extLst>
                  <a:ext uri="{0D108BD9-81ED-4DB2-BD59-A6C34878D82A}">
                    <a16:rowId xmlns:a16="http://schemas.microsoft.com/office/drawing/2014/main" val="3477337904"/>
                  </a:ext>
                </a:extLst>
              </a:tr>
              <a:tr h="187175">
                <a:tc>
                  <a:txBody>
                    <a:bodyPr/>
                    <a:lstStyle/>
                    <a:p>
                      <a:pPr algn="l" rtl="0" fontAlgn="b"/>
                      <a:r>
                        <a:rPr lang="en-GB" sz="1100" b="0" i="0" u="none" strike="noStrike" dirty="0" err="1">
                          <a:solidFill>
                            <a:srgbClr val="000000"/>
                          </a:solidFill>
                          <a:effectLst/>
                          <a:latin typeface="Arial" panose="020B0604020202020204" pitchFamily="34" charset="0"/>
                        </a:rPr>
                        <a:t>Vet_Rate</a:t>
                      </a:r>
                      <a:endParaRPr lang="en-GB" sz="1100" b="0" i="0" u="none" strike="noStrike" dirty="0">
                        <a:solidFill>
                          <a:srgbClr val="000000"/>
                        </a:solidFill>
                        <a:effectLst/>
                        <a:latin typeface="Arial" panose="020B0604020202020204" pitchFamily="34" charset="0"/>
                      </a:endParaRPr>
                    </a:p>
                  </a:txBody>
                  <a:tcPr marL="9525" marR="9525" marT="9525" marB="0" anchor="b">
                    <a:lnL w="6350" cap="flat" cmpd="sng" algn="ctr">
                      <a:solidFill>
                        <a:srgbClr val="284291"/>
                      </a:solidFill>
                      <a:prstDash val="solid"/>
                      <a:round/>
                      <a:headEnd type="none" w="med" len="med"/>
                      <a:tailEnd type="none" w="med" len="med"/>
                    </a:lnL>
                    <a:lnR w="6350" cap="flat" cmpd="sng" algn="ctr">
                      <a:solidFill>
                        <a:srgbClr val="284291"/>
                      </a:solidFill>
                      <a:prstDash val="solid"/>
                      <a:round/>
                      <a:headEnd type="none" w="med" len="med"/>
                      <a:tailEnd type="none" w="med" len="med"/>
                    </a:lnR>
                    <a:lnT w="6350" cap="flat" cmpd="sng" algn="ctr">
                      <a:solidFill>
                        <a:srgbClr val="284291"/>
                      </a:solidFill>
                      <a:prstDash val="solid"/>
                      <a:round/>
                      <a:headEnd type="none" w="med" len="med"/>
                      <a:tailEnd type="none" w="med" len="med"/>
                    </a:lnT>
                    <a:lnB w="6350" cap="flat" cmpd="sng" algn="ctr">
                      <a:solidFill>
                        <a:srgbClr val="284291"/>
                      </a:solidFill>
                      <a:prstDash val="solid"/>
                      <a:round/>
                      <a:headEnd type="none" w="med" len="med"/>
                      <a:tailEnd type="none" w="med" len="med"/>
                    </a:lnB>
                  </a:tcPr>
                </a:tc>
                <a:tc>
                  <a:txBody>
                    <a:bodyPr/>
                    <a:lstStyle/>
                    <a:p>
                      <a:pPr algn="r" rtl="0" fontAlgn="b"/>
                      <a:r>
                        <a:rPr lang="en-GB" sz="1100" b="0" i="0" u="none" strike="noStrike">
                          <a:solidFill>
                            <a:srgbClr val="000000"/>
                          </a:solidFill>
                          <a:effectLst/>
                          <a:latin typeface="Arial" panose="020B0604020202020204" pitchFamily="34" charset="0"/>
                        </a:rPr>
                        <a:t>-0.001</a:t>
                      </a:r>
                    </a:p>
                  </a:txBody>
                  <a:tcPr marL="9525" marR="9525" marT="9525" marB="0" anchor="b">
                    <a:lnL w="6350" cap="flat" cmpd="sng" algn="ctr">
                      <a:solidFill>
                        <a:srgbClr val="284291"/>
                      </a:solidFill>
                      <a:prstDash val="solid"/>
                      <a:round/>
                      <a:headEnd type="none" w="med" len="med"/>
                      <a:tailEnd type="none" w="med" len="med"/>
                    </a:lnL>
                    <a:lnR w="6350" cap="flat" cmpd="sng" algn="ctr">
                      <a:solidFill>
                        <a:srgbClr val="284291"/>
                      </a:solidFill>
                      <a:prstDash val="solid"/>
                      <a:round/>
                      <a:headEnd type="none" w="med" len="med"/>
                      <a:tailEnd type="none" w="med" len="med"/>
                    </a:lnR>
                    <a:lnT w="6350" cap="flat" cmpd="sng" algn="ctr">
                      <a:solidFill>
                        <a:srgbClr val="284291"/>
                      </a:solidFill>
                      <a:prstDash val="solid"/>
                      <a:round/>
                      <a:headEnd type="none" w="med" len="med"/>
                      <a:tailEnd type="none" w="med" len="med"/>
                    </a:lnT>
                    <a:lnB w="6350" cap="flat" cmpd="sng" algn="ctr">
                      <a:solidFill>
                        <a:srgbClr val="284291"/>
                      </a:solidFill>
                      <a:prstDash val="solid"/>
                      <a:round/>
                      <a:headEnd type="none" w="med" len="med"/>
                      <a:tailEnd type="none" w="med" len="med"/>
                    </a:lnB>
                  </a:tcPr>
                </a:tc>
                <a:tc>
                  <a:txBody>
                    <a:bodyPr/>
                    <a:lstStyle/>
                    <a:p>
                      <a:pPr algn="r" rtl="0" fontAlgn="b"/>
                      <a:r>
                        <a:rPr lang="en-GB" sz="1100" b="0" i="0" u="none" strike="noStrike">
                          <a:solidFill>
                            <a:srgbClr val="000000"/>
                          </a:solidFill>
                          <a:effectLst/>
                          <a:latin typeface="Arial" panose="020B0604020202020204" pitchFamily="34" charset="0"/>
                        </a:rPr>
                        <a:t>0.012</a:t>
                      </a:r>
                    </a:p>
                  </a:txBody>
                  <a:tcPr marL="9525" marR="9525" marT="9525" marB="0" anchor="b">
                    <a:lnL w="6350" cap="flat" cmpd="sng" algn="ctr">
                      <a:solidFill>
                        <a:srgbClr val="284291"/>
                      </a:solidFill>
                      <a:prstDash val="solid"/>
                      <a:round/>
                      <a:headEnd type="none" w="med" len="med"/>
                      <a:tailEnd type="none" w="med" len="med"/>
                    </a:lnL>
                    <a:lnR w="6350" cap="flat" cmpd="sng" algn="ctr">
                      <a:solidFill>
                        <a:srgbClr val="284291"/>
                      </a:solidFill>
                      <a:prstDash val="solid"/>
                      <a:round/>
                      <a:headEnd type="none" w="med" len="med"/>
                      <a:tailEnd type="none" w="med" len="med"/>
                    </a:lnR>
                    <a:lnT w="6350" cap="flat" cmpd="sng" algn="ctr">
                      <a:solidFill>
                        <a:srgbClr val="284291"/>
                      </a:solidFill>
                      <a:prstDash val="solid"/>
                      <a:round/>
                      <a:headEnd type="none" w="med" len="med"/>
                      <a:tailEnd type="none" w="med" len="med"/>
                    </a:lnT>
                    <a:lnB w="6350" cap="flat" cmpd="sng" algn="ctr">
                      <a:solidFill>
                        <a:srgbClr val="284291"/>
                      </a:solidFill>
                      <a:prstDash val="solid"/>
                      <a:round/>
                      <a:headEnd type="none" w="med" len="med"/>
                      <a:tailEnd type="none" w="med" len="med"/>
                    </a:lnB>
                  </a:tcPr>
                </a:tc>
                <a:tc>
                  <a:txBody>
                    <a:bodyPr/>
                    <a:lstStyle/>
                    <a:p>
                      <a:pPr algn="r" rtl="0" fontAlgn="b"/>
                      <a:r>
                        <a:rPr lang="en-GB" sz="1100" b="0" i="0" u="none" strike="noStrike">
                          <a:solidFill>
                            <a:srgbClr val="000000"/>
                          </a:solidFill>
                          <a:effectLst/>
                          <a:latin typeface="Arial" panose="020B0604020202020204" pitchFamily="34" charset="0"/>
                        </a:rPr>
                        <a:t>-0.077</a:t>
                      </a:r>
                    </a:p>
                  </a:txBody>
                  <a:tcPr marL="9525" marR="9525" marT="9525" marB="0" anchor="b">
                    <a:lnL w="6350" cap="flat" cmpd="sng" algn="ctr">
                      <a:solidFill>
                        <a:srgbClr val="284291"/>
                      </a:solidFill>
                      <a:prstDash val="solid"/>
                      <a:round/>
                      <a:headEnd type="none" w="med" len="med"/>
                      <a:tailEnd type="none" w="med" len="med"/>
                    </a:lnL>
                    <a:lnR w="6350" cap="flat" cmpd="sng" algn="ctr">
                      <a:solidFill>
                        <a:srgbClr val="284291"/>
                      </a:solidFill>
                      <a:prstDash val="solid"/>
                      <a:round/>
                      <a:headEnd type="none" w="med" len="med"/>
                      <a:tailEnd type="none" w="med" len="med"/>
                    </a:lnR>
                    <a:lnT w="6350" cap="flat" cmpd="sng" algn="ctr">
                      <a:solidFill>
                        <a:srgbClr val="284291"/>
                      </a:solidFill>
                      <a:prstDash val="solid"/>
                      <a:round/>
                      <a:headEnd type="none" w="med" len="med"/>
                      <a:tailEnd type="none" w="med" len="med"/>
                    </a:lnT>
                    <a:lnB w="6350" cap="flat" cmpd="sng" algn="ctr">
                      <a:solidFill>
                        <a:srgbClr val="284291"/>
                      </a:solidFill>
                      <a:prstDash val="solid"/>
                      <a:round/>
                      <a:headEnd type="none" w="med" len="med"/>
                      <a:tailEnd type="none" w="med" len="med"/>
                    </a:lnB>
                  </a:tcPr>
                </a:tc>
                <a:tc>
                  <a:txBody>
                    <a:bodyPr/>
                    <a:lstStyle/>
                    <a:p>
                      <a:pPr algn="r" rtl="0" fontAlgn="b"/>
                      <a:r>
                        <a:rPr lang="en-GB" sz="1100" b="0" i="0" u="none" strike="noStrike" dirty="0">
                          <a:solidFill>
                            <a:srgbClr val="000000"/>
                          </a:solidFill>
                          <a:effectLst/>
                          <a:latin typeface="Arial" panose="020B0604020202020204" pitchFamily="34" charset="0"/>
                        </a:rPr>
                        <a:t>0.939</a:t>
                      </a:r>
                    </a:p>
                  </a:txBody>
                  <a:tcPr marL="9525" marR="9525" marT="9525" marB="0" anchor="b">
                    <a:lnL w="6350" cap="flat" cmpd="sng" algn="ctr">
                      <a:solidFill>
                        <a:srgbClr val="284291"/>
                      </a:solidFill>
                      <a:prstDash val="solid"/>
                      <a:round/>
                      <a:headEnd type="none" w="med" len="med"/>
                      <a:tailEnd type="none" w="med" len="med"/>
                    </a:lnL>
                    <a:lnR w="6350" cap="flat" cmpd="sng" algn="ctr">
                      <a:solidFill>
                        <a:srgbClr val="284291"/>
                      </a:solidFill>
                      <a:prstDash val="solid"/>
                      <a:round/>
                      <a:headEnd type="none" w="med" len="med"/>
                      <a:tailEnd type="none" w="med" len="med"/>
                    </a:lnR>
                    <a:lnT w="6350" cap="flat" cmpd="sng" algn="ctr">
                      <a:solidFill>
                        <a:srgbClr val="284291"/>
                      </a:solidFill>
                      <a:prstDash val="solid"/>
                      <a:round/>
                      <a:headEnd type="none" w="med" len="med"/>
                      <a:tailEnd type="none" w="med" len="med"/>
                    </a:lnT>
                    <a:lnB w="6350" cap="flat" cmpd="sng" algn="ctr">
                      <a:solidFill>
                        <a:srgbClr val="284291"/>
                      </a:solidFill>
                      <a:prstDash val="solid"/>
                      <a:round/>
                      <a:headEnd type="none" w="med" len="med"/>
                      <a:tailEnd type="none" w="med" len="med"/>
                    </a:lnB>
                  </a:tcPr>
                </a:tc>
                <a:extLst>
                  <a:ext uri="{0D108BD9-81ED-4DB2-BD59-A6C34878D82A}">
                    <a16:rowId xmlns:a16="http://schemas.microsoft.com/office/drawing/2014/main" val="399544543"/>
                  </a:ext>
                </a:extLst>
              </a:tr>
            </a:tbl>
          </a:graphicData>
        </a:graphic>
      </p:graphicFrame>
      <p:sp>
        <p:nvSpPr>
          <p:cNvPr id="12" name="Rectangle 11"/>
          <p:cNvSpPr/>
          <p:nvPr/>
        </p:nvSpPr>
        <p:spPr>
          <a:xfrm>
            <a:off x="8096250" y="2905125"/>
            <a:ext cx="594315" cy="2000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8096250" y="3105150"/>
            <a:ext cx="594315" cy="1619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Arrow Connector 14"/>
          <p:cNvCxnSpPr>
            <a:stCxn id="12" idx="3"/>
          </p:cNvCxnSpPr>
          <p:nvPr/>
        </p:nvCxnSpPr>
        <p:spPr>
          <a:xfrm>
            <a:off x="8690565" y="3005138"/>
            <a:ext cx="193085" cy="158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8690565" y="3183732"/>
            <a:ext cx="193085" cy="158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823353" y="2896681"/>
            <a:ext cx="1778000" cy="215444"/>
          </a:xfrm>
          <a:prstGeom prst="rect">
            <a:avLst/>
          </a:prstGeom>
          <a:noFill/>
        </p:spPr>
        <p:txBody>
          <a:bodyPr wrap="square" rtlCol="0">
            <a:spAutoFit/>
          </a:bodyPr>
          <a:lstStyle/>
          <a:p>
            <a:r>
              <a:rPr lang="de-DE" sz="800" dirty="0"/>
              <a:t>99%-Confidence</a:t>
            </a:r>
            <a:endParaRPr lang="en-GB" sz="800" dirty="0"/>
          </a:p>
        </p:txBody>
      </p:sp>
      <p:sp>
        <p:nvSpPr>
          <p:cNvPr id="18" name="TextBox 17"/>
          <p:cNvSpPr txBox="1"/>
          <p:nvPr/>
        </p:nvSpPr>
        <p:spPr>
          <a:xfrm>
            <a:off x="8823353" y="3073856"/>
            <a:ext cx="1778000" cy="215444"/>
          </a:xfrm>
          <a:prstGeom prst="rect">
            <a:avLst/>
          </a:prstGeom>
          <a:noFill/>
        </p:spPr>
        <p:txBody>
          <a:bodyPr wrap="square" rtlCol="0">
            <a:spAutoFit/>
          </a:bodyPr>
          <a:lstStyle/>
          <a:p>
            <a:r>
              <a:rPr lang="de-DE" sz="800" dirty="0"/>
              <a:t>90%-Confidence</a:t>
            </a:r>
            <a:endParaRPr lang="en-GB" sz="800" dirty="0"/>
          </a:p>
        </p:txBody>
      </p:sp>
    </p:spTree>
    <p:extLst>
      <p:ext uri="{BB962C8B-B14F-4D97-AF65-F5344CB8AC3E}">
        <p14:creationId xmlns:p14="http://schemas.microsoft.com/office/powerpoint/2010/main" val="3181666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5961529" y="1089373"/>
            <a:ext cx="5318763" cy="2896000"/>
          </a:xfrm>
          <a:prstGeom prst="rect">
            <a:avLst/>
          </a:prstGeom>
        </p:spPr>
      </p:pic>
      <p:cxnSp>
        <p:nvCxnSpPr>
          <p:cNvPr id="11" name="Straight Connector 10"/>
          <p:cNvCxnSpPr/>
          <p:nvPr/>
        </p:nvCxnSpPr>
        <p:spPr>
          <a:xfrm flipH="1">
            <a:off x="5800165" y="1030941"/>
            <a:ext cx="17930" cy="5136777"/>
          </a:xfrm>
          <a:prstGeom prst="line">
            <a:avLst/>
          </a:prstGeom>
        </p:spPr>
        <p:style>
          <a:lnRef idx="1">
            <a:schemeClr val="dk1"/>
          </a:lnRef>
          <a:fillRef idx="0">
            <a:schemeClr val="dk1"/>
          </a:fillRef>
          <a:effectRef idx="0">
            <a:schemeClr val="dk1"/>
          </a:effectRef>
          <a:fontRef idx="minor">
            <a:schemeClr val="tx1"/>
          </a:fontRef>
        </p:style>
      </p:cxnSp>
      <p:pic>
        <p:nvPicPr>
          <p:cNvPr id="14" name="Picture 13"/>
          <p:cNvPicPr>
            <a:picLocks noChangeAspect="1"/>
          </p:cNvPicPr>
          <p:nvPr/>
        </p:nvPicPr>
        <p:blipFill>
          <a:blip r:embed="rId3"/>
          <a:stretch>
            <a:fillRect/>
          </a:stretch>
        </p:blipFill>
        <p:spPr>
          <a:xfrm>
            <a:off x="337968" y="1089374"/>
            <a:ext cx="5318763" cy="2896000"/>
          </a:xfrm>
          <a:prstGeom prst="rect">
            <a:avLst/>
          </a:prstGeom>
        </p:spPr>
      </p:pic>
      <mc:AlternateContent xmlns:mc="http://schemas.openxmlformats.org/markup-compatibility/2006" xmlns:a14="http://schemas.microsoft.com/office/drawing/2010/main">
        <mc:Choice Requires="a14">
          <p:sp>
            <p:nvSpPr>
              <p:cNvPr id="15" name="TextBox 14"/>
              <p:cNvSpPr txBox="1"/>
              <p:nvPr/>
            </p:nvSpPr>
            <p:spPr>
              <a:xfrm>
                <a:off x="622574" y="4076700"/>
                <a:ext cx="4911451" cy="66967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𝐼𝑛𝑡𝑒𝑟𝑐𝑒𝑝𝑡</m:t>
                      </m:r>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acc>
                            <m:accPr>
                              <m:chr m:val="̂"/>
                              <m:ctrlPr>
                                <a:rPr lang="de-DE" b="0" i="1" smtClean="0">
                                  <a:latin typeface="Cambria Math" panose="02040503050406030204" pitchFamily="18" charset="0"/>
                                </a:rPr>
                              </m:ctrlPr>
                            </m:accPr>
                            <m:e>
                              <m:r>
                                <a:rPr lang="de-DE" b="0" i="1" smtClean="0">
                                  <a:latin typeface="Cambria Math" panose="02040503050406030204" pitchFamily="18" charset="0"/>
                                </a:rPr>
                                <m:t>𝛽</m:t>
                              </m:r>
                            </m:e>
                          </m:acc>
                        </m:e>
                        <m:sub>
                          <m:r>
                            <a:rPr lang="de-DE" b="0" i="1" smtClean="0">
                              <a:latin typeface="Cambria Math" panose="02040503050406030204" pitchFamily="18" charset="0"/>
                            </a:rPr>
                            <m:t>0</m:t>
                          </m:r>
                        </m:sub>
                      </m:sSub>
                      <m:r>
                        <a:rPr lang="de-DE" b="0" i="1" smtClean="0">
                          <a:latin typeface="Cambria Math" panose="02040503050406030204" pitchFamily="18" charset="0"/>
                        </a:rPr>
                        <m:t>+</m:t>
                      </m:r>
                      <m:sSub>
                        <m:sSubPr>
                          <m:ctrlPr>
                            <a:rPr lang="de-DE" i="1">
                              <a:latin typeface="Cambria Math" panose="02040503050406030204" pitchFamily="18" charset="0"/>
                            </a:rPr>
                          </m:ctrlPr>
                        </m:sSubPr>
                        <m:e>
                          <m:acc>
                            <m:accPr>
                              <m:chr m:val="̂"/>
                              <m:ctrlPr>
                                <a:rPr lang="de-DE" i="1">
                                  <a:latin typeface="Cambria Math" panose="02040503050406030204" pitchFamily="18" charset="0"/>
                                </a:rPr>
                              </m:ctrlPr>
                            </m:accPr>
                            <m:e>
                              <m:r>
                                <a:rPr lang="de-DE" i="1">
                                  <a:latin typeface="Cambria Math" panose="02040503050406030204" pitchFamily="18" charset="0"/>
                                </a:rPr>
                                <m:t>𝛽</m:t>
                              </m:r>
                            </m:e>
                          </m:acc>
                        </m:e>
                        <m:sub>
                          <m:r>
                            <a:rPr lang="de-DE" b="0" i="1" smtClean="0">
                              <a:latin typeface="Cambria Math" panose="02040503050406030204" pitchFamily="18" charset="0"/>
                            </a:rPr>
                            <m:t>2</m:t>
                          </m:r>
                        </m:sub>
                      </m:sSub>
                      <m:r>
                        <a:rPr lang="de-DE" b="0" i="1" smtClean="0">
                          <a:latin typeface="Cambria Math" panose="02040503050406030204" pitchFamily="18" charset="0"/>
                        </a:rPr>
                        <m:t>∗</m:t>
                      </m:r>
                      <m:acc>
                        <m:accPr>
                          <m:chr m:val="̅"/>
                          <m:ctrlPr>
                            <a:rPr lang="de-DE" b="0" i="1" smtClean="0">
                              <a:latin typeface="Cambria Math" panose="02040503050406030204" pitchFamily="18" charset="0"/>
                            </a:rPr>
                          </m:ctrlPr>
                        </m:accPr>
                        <m:e>
                          <m:r>
                            <a:rPr lang="de-DE" b="0" i="1" smtClean="0">
                              <a:latin typeface="Cambria Math" panose="02040503050406030204" pitchFamily="18" charset="0"/>
                            </a:rPr>
                            <m:t>𝑈𝑛𝑑𝑜𝑐</m:t>
                          </m:r>
                          <m:r>
                            <a:rPr lang="de-DE" b="0" i="1" smtClean="0">
                              <a:latin typeface="Cambria Math" panose="02040503050406030204" pitchFamily="18" charset="0"/>
                            </a:rPr>
                            <m:t>. </m:t>
                          </m:r>
                          <m:r>
                            <a:rPr lang="de-DE" b="0" i="1" smtClean="0">
                              <a:latin typeface="Cambria Math" panose="02040503050406030204" pitchFamily="18" charset="0"/>
                            </a:rPr>
                            <m:t>𝐼𝑚𝑚𝑖𝑔𝑟𝑎𝑛𝑡𝑠</m:t>
                          </m:r>
                        </m:e>
                      </m:acc>
                      <m:r>
                        <a:rPr lang="de-DE" b="0" i="1" smtClean="0">
                          <a:latin typeface="Cambria Math" panose="02040503050406030204" pitchFamily="18" charset="0"/>
                        </a:rPr>
                        <m:t>+</m:t>
                      </m:r>
                      <m:sSub>
                        <m:sSubPr>
                          <m:ctrlPr>
                            <a:rPr lang="de-DE" i="1">
                              <a:latin typeface="Cambria Math" panose="02040503050406030204" pitchFamily="18" charset="0"/>
                            </a:rPr>
                          </m:ctrlPr>
                        </m:sSubPr>
                        <m:e>
                          <m:acc>
                            <m:accPr>
                              <m:chr m:val="̂"/>
                              <m:ctrlPr>
                                <a:rPr lang="de-DE" i="1">
                                  <a:latin typeface="Cambria Math" panose="02040503050406030204" pitchFamily="18" charset="0"/>
                                </a:rPr>
                              </m:ctrlPr>
                            </m:accPr>
                            <m:e>
                              <m:r>
                                <a:rPr lang="de-DE" i="1">
                                  <a:latin typeface="Cambria Math" panose="02040503050406030204" pitchFamily="18" charset="0"/>
                                </a:rPr>
                                <m:t>𝛽</m:t>
                              </m:r>
                            </m:e>
                          </m:acc>
                        </m:e>
                        <m:sub>
                          <m:r>
                            <a:rPr lang="de-DE" b="0" i="1" smtClean="0">
                              <a:latin typeface="Cambria Math" panose="02040503050406030204" pitchFamily="18" charset="0"/>
                            </a:rPr>
                            <m:t>3</m:t>
                          </m:r>
                        </m:sub>
                      </m:sSub>
                      <m:r>
                        <a:rPr lang="de-DE" i="1">
                          <a:latin typeface="Cambria Math" panose="02040503050406030204" pitchFamily="18" charset="0"/>
                        </a:rPr>
                        <m:t>∗</m:t>
                      </m:r>
                      <m:acc>
                        <m:accPr>
                          <m:chr m:val="̅"/>
                          <m:ctrlPr>
                            <a:rPr lang="de-DE" i="1">
                              <a:latin typeface="Cambria Math" panose="02040503050406030204" pitchFamily="18" charset="0"/>
                            </a:rPr>
                          </m:ctrlPr>
                        </m:accPr>
                        <m:e>
                          <m:r>
                            <a:rPr lang="de-DE" b="0" i="1" smtClean="0">
                              <a:latin typeface="Cambria Math" panose="02040503050406030204" pitchFamily="18" charset="0"/>
                            </a:rPr>
                            <m:t>𝑃𝑜𝑣𝑒𝑟𝑡𝑦</m:t>
                          </m:r>
                          <m:r>
                            <a:rPr lang="de-DE" b="0" i="1" smtClean="0">
                              <a:latin typeface="Cambria Math" panose="02040503050406030204" pitchFamily="18" charset="0"/>
                            </a:rPr>
                            <m:t> </m:t>
                          </m:r>
                          <m:r>
                            <a:rPr lang="de-DE" b="0" i="1" smtClean="0">
                              <a:latin typeface="Cambria Math" panose="02040503050406030204" pitchFamily="18" charset="0"/>
                            </a:rPr>
                            <m:t>𝑟𝑎𝑡𝑒</m:t>
                          </m:r>
                        </m:e>
                      </m:acc>
                      <m:r>
                        <a:rPr lang="de-DE" b="0" i="1" smtClean="0">
                          <a:latin typeface="Cambria Math" panose="02040503050406030204" pitchFamily="18" charset="0"/>
                        </a:rPr>
                        <m:t>+</m:t>
                      </m:r>
                      <m:sSub>
                        <m:sSubPr>
                          <m:ctrlPr>
                            <a:rPr lang="de-DE" i="1">
                              <a:latin typeface="Cambria Math" panose="02040503050406030204" pitchFamily="18" charset="0"/>
                            </a:rPr>
                          </m:ctrlPr>
                        </m:sSubPr>
                        <m:e>
                          <m:acc>
                            <m:accPr>
                              <m:chr m:val="̂"/>
                              <m:ctrlPr>
                                <a:rPr lang="de-DE" i="1">
                                  <a:latin typeface="Cambria Math" panose="02040503050406030204" pitchFamily="18" charset="0"/>
                                </a:rPr>
                              </m:ctrlPr>
                            </m:accPr>
                            <m:e>
                              <m:r>
                                <a:rPr lang="de-DE" i="1">
                                  <a:latin typeface="Cambria Math" panose="02040503050406030204" pitchFamily="18" charset="0"/>
                                </a:rPr>
                                <m:t>𝛽</m:t>
                              </m:r>
                            </m:e>
                          </m:acc>
                        </m:e>
                        <m:sub>
                          <m:r>
                            <a:rPr lang="de-DE" b="0" i="1" smtClean="0">
                              <a:latin typeface="Cambria Math" panose="02040503050406030204" pitchFamily="18" charset="0"/>
                            </a:rPr>
                            <m:t>4</m:t>
                          </m:r>
                        </m:sub>
                      </m:sSub>
                      <m:r>
                        <a:rPr lang="de-DE" i="1">
                          <a:latin typeface="Cambria Math" panose="02040503050406030204" pitchFamily="18" charset="0"/>
                        </a:rPr>
                        <m:t>∗</m:t>
                      </m:r>
                      <m:acc>
                        <m:accPr>
                          <m:chr m:val="̅"/>
                          <m:ctrlPr>
                            <a:rPr lang="de-DE" i="1">
                              <a:latin typeface="Cambria Math" panose="02040503050406030204" pitchFamily="18" charset="0"/>
                            </a:rPr>
                          </m:ctrlPr>
                        </m:accPr>
                        <m:e>
                          <m:r>
                            <a:rPr lang="de-DE" b="0" i="1" smtClean="0">
                              <a:latin typeface="Cambria Math" panose="02040503050406030204" pitchFamily="18" charset="0"/>
                            </a:rPr>
                            <m:t>𝑉𝑒𝑡𝑒𝑟𝑎𝑛</m:t>
                          </m:r>
                          <m:r>
                            <a:rPr lang="de-DE" b="0" i="1" smtClean="0">
                              <a:latin typeface="Cambria Math" panose="02040503050406030204" pitchFamily="18" charset="0"/>
                            </a:rPr>
                            <m:t> </m:t>
                          </m:r>
                          <m:r>
                            <a:rPr lang="de-DE" b="0" i="1" smtClean="0">
                              <a:latin typeface="Cambria Math" panose="02040503050406030204" pitchFamily="18" charset="0"/>
                            </a:rPr>
                            <m:t>𝑟𝑎𝑡𝑒</m:t>
                          </m:r>
                        </m:e>
                      </m:acc>
                    </m:oMath>
                  </m:oMathPara>
                </a14:m>
                <a:endParaRPr lang="de-DE" dirty="0"/>
              </a:p>
              <a:p>
                <a:pPr/>
                <a14:m>
                  <m:oMathPara xmlns:m="http://schemas.openxmlformats.org/officeDocument/2006/math">
                    <m:oMathParaPr>
                      <m:jc m:val="centerGroup"/>
                    </m:oMathParaPr>
                    <m:oMath xmlns:m="http://schemas.openxmlformats.org/officeDocument/2006/math">
                      <m:r>
                        <a:rPr lang="de-DE" i="1" dirty="0" smtClean="0">
                          <a:latin typeface="Cambria Math" panose="02040503050406030204" pitchFamily="18" charset="0"/>
                        </a:rPr>
                        <m:t>= −0.104</m:t>
                      </m:r>
                    </m:oMath>
                  </m:oMathPara>
                </a14:m>
                <a:endParaRPr lang="en-GB" dirty="0"/>
              </a:p>
            </p:txBody>
          </p:sp>
        </mc:Choice>
        <mc:Fallback xmlns="">
          <p:sp>
            <p:nvSpPr>
              <p:cNvPr id="15" name="TextBox 14"/>
              <p:cNvSpPr txBox="1">
                <a:spLocks noRot="1" noChangeAspect="1" noMove="1" noResize="1" noEditPoints="1" noAdjustHandles="1" noChangeArrowheads="1" noChangeShapeType="1" noTextEdit="1"/>
              </p:cNvSpPr>
              <p:nvPr/>
            </p:nvSpPr>
            <p:spPr>
              <a:xfrm>
                <a:off x="622574" y="4076700"/>
                <a:ext cx="4911451" cy="669671"/>
              </a:xfrm>
              <a:prstGeom prst="rect">
                <a:avLst/>
              </a:prstGeom>
              <a:blipFill>
                <a:blip r:embed="rId4"/>
                <a:stretch>
                  <a:fillRect t="-5455" b="-181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745280" y="5048250"/>
                <a:ext cx="4911451" cy="227113"/>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de-DE" b="0" i="1" smtClean="0">
                          <a:latin typeface="Cambria Math" panose="02040503050406030204" pitchFamily="18" charset="0"/>
                        </a:rPr>
                        <m:t>𝑆𝑙𝑜𝑝𝑒</m:t>
                      </m:r>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acc>
                            <m:accPr>
                              <m:chr m:val="̂"/>
                              <m:ctrlPr>
                                <a:rPr lang="de-DE" b="0" i="1" smtClean="0">
                                  <a:latin typeface="Cambria Math" panose="02040503050406030204" pitchFamily="18" charset="0"/>
                                </a:rPr>
                              </m:ctrlPr>
                            </m:accPr>
                            <m:e>
                              <m:r>
                                <a:rPr lang="de-DE" b="0" i="1" smtClean="0">
                                  <a:latin typeface="Cambria Math" panose="02040503050406030204" pitchFamily="18" charset="0"/>
                                </a:rPr>
                                <m:t>𝛽</m:t>
                              </m:r>
                            </m:e>
                          </m:acc>
                        </m:e>
                        <m:sub>
                          <m:r>
                            <a:rPr lang="de-DE" b="0" i="1" smtClean="0">
                              <a:latin typeface="Cambria Math" panose="02040503050406030204" pitchFamily="18" charset="0"/>
                            </a:rPr>
                            <m:t>1</m:t>
                          </m:r>
                        </m:sub>
                      </m:sSub>
                      <m:r>
                        <a:rPr lang="de-DE" b="0" i="1" smtClean="0">
                          <a:latin typeface="Cambria Math" panose="02040503050406030204" pitchFamily="18" charset="0"/>
                        </a:rPr>
                        <m:t>=1.6%</m:t>
                      </m:r>
                    </m:oMath>
                  </m:oMathPara>
                </a14:m>
                <a:endParaRPr lang="de-DE" dirty="0"/>
              </a:p>
            </p:txBody>
          </p:sp>
        </mc:Choice>
        <mc:Fallback xmlns="">
          <p:sp>
            <p:nvSpPr>
              <p:cNvPr id="16" name="TextBox 15"/>
              <p:cNvSpPr txBox="1">
                <a:spLocks noRot="1" noChangeAspect="1" noMove="1" noResize="1" noEditPoints="1" noAdjustHandles="1" noChangeArrowheads="1" noChangeShapeType="1" noTextEdit="1"/>
              </p:cNvSpPr>
              <p:nvPr/>
            </p:nvSpPr>
            <p:spPr>
              <a:xfrm>
                <a:off x="745280" y="5048250"/>
                <a:ext cx="4911451" cy="227113"/>
              </a:xfrm>
              <a:prstGeom prst="rect">
                <a:avLst/>
              </a:prstGeom>
              <a:blipFill>
                <a:blip r:embed="rId5"/>
                <a:stretch>
                  <a:fillRect l="-1613" t="-13514" b="-3513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6165184" y="4076700"/>
                <a:ext cx="4911451" cy="65800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𝐼𝑛𝑡𝑒𝑟𝑐𝑒𝑝𝑡</m:t>
                      </m:r>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acc>
                            <m:accPr>
                              <m:chr m:val="̂"/>
                              <m:ctrlPr>
                                <a:rPr lang="de-DE" b="0" i="1" smtClean="0">
                                  <a:latin typeface="Cambria Math" panose="02040503050406030204" pitchFamily="18" charset="0"/>
                                </a:rPr>
                              </m:ctrlPr>
                            </m:accPr>
                            <m:e>
                              <m:r>
                                <a:rPr lang="de-DE" b="0" i="1" smtClean="0">
                                  <a:latin typeface="Cambria Math" panose="02040503050406030204" pitchFamily="18" charset="0"/>
                                </a:rPr>
                                <m:t>𝛽</m:t>
                              </m:r>
                            </m:e>
                          </m:acc>
                        </m:e>
                        <m:sub>
                          <m:r>
                            <a:rPr lang="de-DE" b="0" i="1" smtClean="0">
                              <a:latin typeface="Cambria Math" panose="02040503050406030204" pitchFamily="18" charset="0"/>
                            </a:rPr>
                            <m:t>0</m:t>
                          </m:r>
                        </m:sub>
                      </m:sSub>
                      <m:r>
                        <a:rPr lang="de-DE" b="0" i="1" smtClean="0">
                          <a:latin typeface="Cambria Math" panose="02040503050406030204" pitchFamily="18" charset="0"/>
                        </a:rPr>
                        <m:t>+</m:t>
                      </m:r>
                      <m:sSub>
                        <m:sSubPr>
                          <m:ctrlPr>
                            <a:rPr lang="de-DE" i="1">
                              <a:latin typeface="Cambria Math" panose="02040503050406030204" pitchFamily="18" charset="0"/>
                            </a:rPr>
                          </m:ctrlPr>
                        </m:sSubPr>
                        <m:e>
                          <m:acc>
                            <m:accPr>
                              <m:chr m:val="̂"/>
                              <m:ctrlPr>
                                <a:rPr lang="de-DE" i="1">
                                  <a:latin typeface="Cambria Math" panose="02040503050406030204" pitchFamily="18" charset="0"/>
                                </a:rPr>
                              </m:ctrlPr>
                            </m:accPr>
                            <m:e>
                              <m:r>
                                <a:rPr lang="de-DE" i="1">
                                  <a:latin typeface="Cambria Math" panose="02040503050406030204" pitchFamily="18" charset="0"/>
                                </a:rPr>
                                <m:t>𝛽</m:t>
                              </m:r>
                            </m:e>
                          </m:acc>
                        </m:e>
                        <m:sub>
                          <m:r>
                            <a:rPr lang="de-DE" b="0" i="1" smtClean="0">
                              <a:latin typeface="Cambria Math" panose="02040503050406030204" pitchFamily="18" charset="0"/>
                            </a:rPr>
                            <m:t>1</m:t>
                          </m:r>
                        </m:sub>
                      </m:sSub>
                      <m:r>
                        <a:rPr lang="de-DE" b="0" i="1" smtClean="0">
                          <a:latin typeface="Cambria Math" panose="02040503050406030204" pitchFamily="18" charset="0"/>
                        </a:rPr>
                        <m:t>∗</m:t>
                      </m:r>
                      <m:acc>
                        <m:accPr>
                          <m:chr m:val="̅"/>
                          <m:ctrlPr>
                            <a:rPr lang="de-DE" b="0" i="1" smtClean="0">
                              <a:latin typeface="Cambria Math" panose="02040503050406030204" pitchFamily="18" charset="0"/>
                            </a:rPr>
                          </m:ctrlPr>
                        </m:accPr>
                        <m:e>
                          <m:r>
                            <a:rPr lang="de-DE" b="0" i="1" smtClean="0">
                              <a:latin typeface="Cambria Math" panose="02040503050406030204" pitchFamily="18" charset="0"/>
                            </a:rPr>
                            <m:t>𝐴𝑑𝑑𝑖𝑐𝑡𝑖𝑜𝑛</m:t>
                          </m:r>
                          <m:r>
                            <a:rPr lang="de-DE" b="0" i="1" smtClean="0">
                              <a:latin typeface="Cambria Math" panose="02040503050406030204" pitchFamily="18" charset="0"/>
                            </a:rPr>
                            <m:t> </m:t>
                          </m:r>
                          <m:r>
                            <a:rPr lang="de-DE" b="0" i="1" smtClean="0">
                              <a:latin typeface="Cambria Math" panose="02040503050406030204" pitchFamily="18" charset="0"/>
                            </a:rPr>
                            <m:t>𝑟𝑎𝑡𝑒</m:t>
                          </m:r>
                        </m:e>
                      </m:acc>
                      <m:r>
                        <a:rPr lang="de-DE" b="0" i="1" smtClean="0">
                          <a:latin typeface="Cambria Math" panose="02040503050406030204" pitchFamily="18" charset="0"/>
                        </a:rPr>
                        <m:t>+</m:t>
                      </m:r>
                      <m:sSub>
                        <m:sSubPr>
                          <m:ctrlPr>
                            <a:rPr lang="de-DE" i="1">
                              <a:latin typeface="Cambria Math" panose="02040503050406030204" pitchFamily="18" charset="0"/>
                            </a:rPr>
                          </m:ctrlPr>
                        </m:sSubPr>
                        <m:e>
                          <m:acc>
                            <m:accPr>
                              <m:chr m:val="̂"/>
                              <m:ctrlPr>
                                <a:rPr lang="de-DE" i="1">
                                  <a:latin typeface="Cambria Math" panose="02040503050406030204" pitchFamily="18" charset="0"/>
                                </a:rPr>
                              </m:ctrlPr>
                            </m:accPr>
                            <m:e>
                              <m:r>
                                <a:rPr lang="de-DE" i="1">
                                  <a:latin typeface="Cambria Math" panose="02040503050406030204" pitchFamily="18" charset="0"/>
                                </a:rPr>
                                <m:t>𝛽</m:t>
                              </m:r>
                            </m:e>
                          </m:acc>
                        </m:e>
                        <m:sub>
                          <m:r>
                            <a:rPr lang="de-DE" b="0" i="1" smtClean="0">
                              <a:latin typeface="Cambria Math" panose="02040503050406030204" pitchFamily="18" charset="0"/>
                            </a:rPr>
                            <m:t>3</m:t>
                          </m:r>
                        </m:sub>
                      </m:sSub>
                      <m:r>
                        <a:rPr lang="de-DE" i="1">
                          <a:latin typeface="Cambria Math" panose="02040503050406030204" pitchFamily="18" charset="0"/>
                        </a:rPr>
                        <m:t>∗</m:t>
                      </m:r>
                      <m:acc>
                        <m:accPr>
                          <m:chr m:val="̅"/>
                          <m:ctrlPr>
                            <a:rPr lang="de-DE" i="1">
                              <a:latin typeface="Cambria Math" panose="02040503050406030204" pitchFamily="18" charset="0"/>
                            </a:rPr>
                          </m:ctrlPr>
                        </m:accPr>
                        <m:e>
                          <m:r>
                            <a:rPr lang="de-DE" b="0" i="1" smtClean="0">
                              <a:latin typeface="Cambria Math" panose="02040503050406030204" pitchFamily="18" charset="0"/>
                            </a:rPr>
                            <m:t>𝑃𝑜𝑣𝑒𝑟𝑡𝑦</m:t>
                          </m:r>
                          <m:r>
                            <a:rPr lang="de-DE" b="0" i="1" smtClean="0">
                              <a:latin typeface="Cambria Math" panose="02040503050406030204" pitchFamily="18" charset="0"/>
                            </a:rPr>
                            <m:t> </m:t>
                          </m:r>
                          <m:r>
                            <a:rPr lang="de-DE" b="0" i="1" smtClean="0">
                              <a:latin typeface="Cambria Math" panose="02040503050406030204" pitchFamily="18" charset="0"/>
                            </a:rPr>
                            <m:t>𝑟𝑎𝑡𝑒</m:t>
                          </m:r>
                        </m:e>
                      </m:acc>
                      <m:r>
                        <a:rPr lang="de-DE" b="0" i="1" smtClean="0">
                          <a:latin typeface="Cambria Math" panose="02040503050406030204" pitchFamily="18" charset="0"/>
                        </a:rPr>
                        <m:t>+</m:t>
                      </m:r>
                      <m:sSub>
                        <m:sSubPr>
                          <m:ctrlPr>
                            <a:rPr lang="de-DE" i="1">
                              <a:latin typeface="Cambria Math" panose="02040503050406030204" pitchFamily="18" charset="0"/>
                            </a:rPr>
                          </m:ctrlPr>
                        </m:sSubPr>
                        <m:e>
                          <m:acc>
                            <m:accPr>
                              <m:chr m:val="̂"/>
                              <m:ctrlPr>
                                <a:rPr lang="de-DE" i="1">
                                  <a:latin typeface="Cambria Math" panose="02040503050406030204" pitchFamily="18" charset="0"/>
                                </a:rPr>
                              </m:ctrlPr>
                            </m:accPr>
                            <m:e>
                              <m:r>
                                <a:rPr lang="de-DE" i="1">
                                  <a:latin typeface="Cambria Math" panose="02040503050406030204" pitchFamily="18" charset="0"/>
                                </a:rPr>
                                <m:t>𝛽</m:t>
                              </m:r>
                            </m:e>
                          </m:acc>
                        </m:e>
                        <m:sub>
                          <m:r>
                            <a:rPr lang="de-DE" b="0" i="1" smtClean="0">
                              <a:latin typeface="Cambria Math" panose="02040503050406030204" pitchFamily="18" charset="0"/>
                            </a:rPr>
                            <m:t>4</m:t>
                          </m:r>
                        </m:sub>
                      </m:sSub>
                      <m:r>
                        <a:rPr lang="de-DE" i="1">
                          <a:latin typeface="Cambria Math" panose="02040503050406030204" pitchFamily="18" charset="0"/>
                        </a:rPr>
                        <m:t>∗</m:t>
                      </m:r>
                      <m:acc>
                        <m:accPr>
                          <m:chr m:val="̅"/>
                          <m:ctrlPr>
                            <a:rPr lang="de-DE" i="1">
                              <a:latin typeface="Cambria Math" panose="02040503050406030204" pitchFamily="18" charset="0"/>
                            </a:rPr>
                          </m:ctrlPr>
                        </m:accPr>
                        <m:e>
                          <m:r>
                            <a:rPr lang="de-DE" b="0" i="1" smtClean="0">
                              <a:latin typeface="Cambria Math" panose="02040503050406030204" pitchFamily="18" charset="0"/>
                            </a:rPr>
                            <m:t>𝑉𝑒𝑡𝑒𝑟𝑎𝑛</m:t>
                          </m:r>
                          <m:r>
                            <a:rPr lang="de-DE" b="0" i="1" smtClean="0">
                              <a:latin typeface="Cambria Math" panose="02040503050406030204" pitchFamily="18" charset="0"/>
                            </a:rPr>
                            <m:t> </m:t>
                          </m:r>
                          <m:r>
                            <a:rPr lang="de-DE" b="0" i="1" smtClean="0">
                              <a:latin typeface="Cambria Math" panose="02040503050406030204" pitchFamily="18" charset="0"/>
                            </a:rPr>
                            <m:t>𝑟𝑎𝑡𝑒</m:t>
                          </m:r>
                        </m:e>
                      </m:acc>
                    </m:oMath>
                  </m:oMathPara>
                </a14:m>
                <a:endParaRPr lang="de-DE" dirty="0"/>
              </a:p>
              <a:p>
                <a:pPr/>
                <a14:m>
                  <m:oMathPara xmlns:m="http://schemas.openxmlformats.org/officeDocument/2006/math">
                    <m:oMathParaPr>
                      <m:jc m:val="centerGroup"/>
                    </m:oMathParaPr>
                    <m:oMath xmlns:m="http://schemas.openxmlformats.org/officeDocument/2006/math">
                      <m:r>
                        <a:rPr lang="de-DE" i="1" dirty="0" smtClean="0">
                          <a:latin typeface="Cambria Math" panose="02040503050406030204" pitchFamily="18" charset="0"/>
                        </a:rPr>
                        <m:t>=</m:t>
                      </m:r>
                      <m:r>
                        <a:rPr lang="de-DE" b="0" i="1" dirty="0" smtClean="0">
                          <a:latin typeface="Cambria Math" panose="02040503050406030204" pitchFamily="18" charset="0"/>
                        </a:rPr>
                        <m:t>0.933</m:t>
                      </m:r>
                    </m:oMath>
                  </m:oMathPara>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6165184" y="4076700"/>
                <a:ext cx="4911451" cy="658001"/>
              </a:xfrm>
              <a:prstGeom prst="rect">
                <a:avLst/>
              </a:prstGeom>
              <a:blipFill>
                <a:blip r:embed="rId6"/>
                <a:stretch>
                  <a:fillRect t="-5556" r="-868" b="-185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6260434" y="5048249"/>
                <a:ext cx="4911451" cy="227113"/>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de-DE" b="0" i="1" smtClean="0">
                          <a:latin typeface="Cambria Math" panose="02040503050406030204" pitchFamily="18" charset="0"/>
                        </a:rPr>
                        <m:t>𝑆𝑙𝑜𝑝𝑒</m:t>
                      </m:r>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acc>
                            <m:accPr>
                              <m:chr m:val="̂"/>
                              <m:ctrlPr>
                                <a:rPr lang="de-DE" b="0" i="1" smtClean="0">
                                  <a:latin typeface="Cambria Math" panose="02040503050406030204" pitchFamily="18" charset="0"/>
                                </a:rPr>
                              </m:ctrlPr>
                            </m:accPr>
                            <m:e>
                              <m:r>
                                <a:rPr lang="de-DE" b="0" i="1" smtClean="0">
                                  <a:latin typeface="Cambria Math" panose="02040503050406030204" pitchFamily="18" charset="0"/>
                                </a:rPr>
                                <m:t>𝛽</m:t>
                              </m:r>
                            </m:e>
                          </m:acc>
                        </m:e>
                        <m:sub>
                          <m:r>
                            <a:rPr lang="de-DE" b="0" i="1" smtClean="0">
                              <a:latin typeface="Cambria Math" panose="02040503050406030204" pitchFamily="18" charset="0"/>
                            </a:rPr>
                            <m:t>2</m:t>
                          </m:r>
                        </m:sub>
                      </m:sSub>
                      <m:r>
                        <a:rPr lang="de-DE" b="0" i="1" smtClean="0">
                          <a:latin typeface="Cambria Math" panose="02040503050406030204" pitchFamily="18" charset="0"/>
                        </a:rPr>
                        <m:t>=1.9%</m:t>
                      </m:r>
                    </m:oMath>
                  </m:oMathPara>
                </a14:m>
                <a:endParaRPr lang="de-DE" dirty="0"/>
              </a:p>
            </p:txBody>
          </p:sp>
        </mc:Choice>
        <mc:Fallback xmlns="">
          <p:sp>
            <p:nvSpPr>
              <p:cNvPr id="19" name="TextBox 18"/>
              <p:cNvSpPr txBox="1">
                <a:spLocks noRot="1" noChangeAspect="1" noMove="1" noResize="1" noEditPoints="1" noAdjustHandles="1" noChangeArrowheads="1" noChangeShapeType="1" noTextEdit="1"/>
              </p:cNvSpPr>
              <p:nvPr/>
            </p:nvSpPr>
            <p:spPr>
              <a:xfrm>
                <a:off x="6260434" y="5048249"/>
                <a:ext cx="4911451" cy="227113"/>
              </a:xfrm>
              <a:prstGeom prst="rect">
                <a:avLst/>
              </a:prstGeom>
              <a:blipFill>
                <a:blip r:embed="rId7"/>
                <a:stretch>
                  <a:fillRect l="-1737" t="-13514" b="-35135"/>
                </a:stretch>
              </a:blipFill>
            </p:spPr>
            <p:txBody>
              <a:bodyPr/>
              <a:lstStyle/>
              <a:p>
                <a:r>
                  <a:rPr lang="en-GB">
                    <a:noFill/>
                  </a:rPr>
                  <a:t> </a:t>
                </a:r>
              </a:p>
            </p:txBody>
          </p:sp>
        </mc:Fallback>
      </mc:AlternateContent>
      <p:sp>
        <p:nvSpPr>
          <p:cNvPr id="20" name="TextBox 19"/>
          <p:cNvSpPr txBox="1"/>
          <p:nvPr/>
        </p:nvSpPr>
        <p:spPr>
          <a:xfrm>
            <a:off x="622574" y="5438775"/>
            <a:ext cx="4654276" cy="523220"/>
          </a:xfrm>
          <a:prstGeom prst="rect">
            <a:avLst/>
          </a:prstGeom>
          <a:noFill/>
        </p:spPr>
        <p:txBody>
          <a:bodyPr wrap="square" rtlCol="0">
            <a:spAutoFit/>
          </a:bodyPr>
          <a:lstStyle/>
          <a:p>
            <a:r>
              <a:rPr lang="de-DE" dirty="0">
                <a:sym typeface="Wingdings" panose="05000000000000000000" pitchFamily="2" charset="2"/>
              </a:rPr>
              <a:t> For every 1000 further people addicted to illicit drugs, we estimate 16 further homeless people</a:t>
            </a:r>
            <a:endParaRPr lang="en-GB" dirty="0"/>
          </a:p>
        </p:txBody>
      </p:sp>
      <p:sp>
        <p:nvSpPr>
          <p:cNvPr id="21" name="TextBox 20"/>
          <p:cNvSpPr txBox="1"/>
          <p:nvPr/>
        </p:nvSpPr>
        <p:spPr>
          <a:xfrm>
            <a:off x="6084235" y="5438775"/>
            <a:ext cx="4654276" cy="523220"/>
          </a:xfrm>
          <a:prstGeom prst="rect">
            <a:avLst/>
          </a:prstGeom>
          <a:noFill/>
        </p:spPr>
        <p:txBody>
          <a:bodyPr wrap="square" rtlCol="0">
            <a:spAutoFit/>
          </a:bodyPr>
          <a:lstStyle/>
          <a:p>
            <a:r>
              <a:rPr lang="de-DE" dirty="0">
                <a:sym typeface="Wingdings" panose="05000000000000000000" pitchFamily="2" charset="2"/>
              </a:rPr>
              <a:t> For every 1000 immigrants properly integrated into the community, we estimate 19 less homeless people</a:t>
            </a:r>
            <a:endParaRPr lang="en-GB" dirty="0"/>
          </a:p>
        </p:txBody>
      </p:sp>
      <p:sp>
        <p:nvSpPr>
          <p:cNvPr id="22" name="Title 1"/>
          <p:cNvSpPr>
            <a:spLocks noGrp="1"/>
          </p:cNvSpPr>
          <p:nvPr>
            <p:ph type="title"/>
          </p:nvPr>
        </p:nvSpPr>
        <p:spPr>
          <a:xfrm>
            <a:off x="406412" y="222168"/>
            <a:ext cx="9258529" cy="625735"/>
          </a:xfrm>
        </p:spPr>
        <p:txBody>
          <a:bodyPr/>
          <a:lstStyle/>
          <a:p>
            <a:r>
              <a:rPr lang="de-DE" dirty="0"/>
              <a:t>How do drug addiction and recent immigration affect homeless populations?</a:t>
            </a:r>
            <a:endParaRPr lang="en-GB" dirty="0"/>
          </a:p>
        </p:txBody>
      </p:sp>
    </p:spTree>
    <p:extLst>
      <p:ext uri="{BB962C8B-B14F-4D97-AF65-F5344CB8AC3E}">
        <p14:creationId xmlns:p14="http://schemas.microsoft.com/office/powerpoint/2010/main" val="4039418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B76CF-A71D-2E4E-870A-10D0B987F8AC}"/>
              </a:ext>
            </a:extLst>
          </p:cNvPr>
          <p:cNvSpPr>
            <a:spLocks noGrp="1"/>
          </p:cNvSpPr>
          <p:nvPr>
            <p:ph type="title"/>
          </p:nvPr>
        </p:nvSpPr>
        <p:spPr/>
        <p:txBody>
          <a:bodyPr/>
          <a:lstStyle/>
          <a:p>
            <a:r>
              <a:rPr lang="en-US" dirty="0"/>
              <a:t>Conclusion: The three measurements Los Angeles has to take</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877A7F52-B996-FD4B-97C4-D8A4C257FAA8}"/>
                  </a:ext>
                </a:extLst>
              </p:cNvPr>
              <p:cNvSpPr>
                <a:spLocks noGrp="1"/>
              </p:cNvSpPr>
              <p:nvPr>
                <p:ph type="body" idx="1"/>
              </p:nvPr>
            </p:nvSpPr>
            <p:spPr/>
            <p:txBody>
              <a:bodyPr/>
              <a:lstStyle/>
              <a:p>
                <a:r>
                  <a:rPr lang="en-US" sz="2000" dirty="0"/>
                  <a:t>Firstly we propose a program to integrate undocumented immigrants, as they represent the variable with the highest correlation of </a:t>
                </a:r>
                <a14:m>
                  <m:oMath xmlns:m="http://schemas.openxmlformats.org/officeDocument/2006/math">
                    <m:r>
                      <a:rPr lang="en-US" sz="2000" i="1" smtClean="0">
                        <a:latin typeface="Cambria Math" panose="02040503050406030204" pitchFamily="18" charset="0"/>
                        <a:ea typeface="Cambria Math" panose="02040503050406030204" pitchFamily="18" charset="0"/>
                      </a:rPr>
                      <m:t>𝛽</m:t>
                    </m:r>
                    <m:r>
                      <a:rPr lang="de-DE" sz="2000" b="0" i="1" smtClean="0">
                        <a:latin typeface="Cambria Math" panose="02040503050406030204" pitchFamily="18" charset="0"/>
                        <a:ea typeface="Cambria Math" panose="02040503050406030204" pitchFamily="18" charset="0"/>
                      </a:rPr>
                      <m:t>2=0.019</m:t>
                    </m:r>
                  </m:oMath>
                </a14:m>
                <a:r>
                  <a:rPr lang="en-US" sz="2000" dirty="0"/>
                  <a:t>. 925,000 unauthorized immigrant are living In Los Angeles as of 2016. Measurements to reduce this number, and hence the homeless rate, include the integration with job programs and lowering immigration hurdles.</a:t>
                </a:r>
              </a:p>
              <a:p>
                <a:r>
                  <a:rPr lang="en-US" sz="2000" dirty="0"/>
                  <a:t>Secondly we would start drug abuse prevention programs, as drug addiction has the second highest correlation with </a:t>
                </a:r>
                <a14:m>
                  <m:oMath xmlns:m="http://schemas.openxmlformats.org/officeDocument/2006/math">
                    <m:r>
                      <a:rPr lang="en-US" sz="2000" i="1" smtClean="0">
                        <a:latin typeface="Cambria Math" panose="02040503050406030204" pitchFamily="18" charset="0"/>
                        <a:ea typeface="Cambria Math" panose="02040503050406030204" pitchFamily="18" charset="0"/>
                      </a:rPr>
                      <m:t>𝛽</m:t>
                    </m:r>
                    <m:r>
                      <a:rPr lang="de-DE" sz="2000" b="0" i="1" smtClean="0">
                        <a:latin typeface="Cambria Math" panose="02040503050406030204" pitchFamily="18" charset="0"/>
                        <a:ea typeface="Cambria Math" panose="02040503050406030204" pitchFamily="18" charset="0"/>
                      </a:rPr>
                      <m:t>1</m:t>
                    </m:r>
                    <m:r>
                      <a:rPr lang="de-DE" sz="2000" i="1">
                        <a:latin typeface="Cambria Math" panose="02040503050406030204" pitchFamily="18" charset="0"/>
                        <a:ea typeface="Cambria Math" panose="02040503050406030204" pitchFamily="18" charset="0"/>
                      </a:rPr>
                      <m:t>=0.01</m:t>
                    </m:r>
                    <m:r>
                      <a:rPr lang="de-DE" sz="2000" b="0" i="1" smtClean="0">
                        <a:latin typeface="Cambria Math" panose="02040503050406030204" pitchFamily="18" charset="0"/>
                        <a:ea typeface="Cambria Math" panose="02040503050406030204" pitchFamily="18" charset="0"/>
                      </a:rPr>
                      <m:t>6</m:t>
                    </m:r>
                  </m:oMath>
                </a14:m>
                <a:r>
                  <a:rPr lang="en-US" sz="2000" dirty="0"/>
                  <a:t>. Measurements we would expect to have an impact on reducing this number are prevention programs, professional education, and job training programs. </a:t>
                </a:r>
              </a:p>
              <a:p>
                <a:r>
                  <a:rPr lang="en-US" sz="2000" dirty="0"/>
                  <a:t>Apart from our focus on the two risk groups we identified, namely drug addicts and undocumented immigrants, we want to reduce the existing homeless population. More sheltering needs to be built, which offer basic facilities ensuring certain hygiene standards. Those longer-term shelters have the purpose of getting homeless people back into real jobs and real houses. Control groups should be established in the homeless hot spots of Los Angeles such as the Metro Area and South LA. Permanent housing solutions have proven successful in other states such as Utah.</a:t>
                </a:r>
              </a:p>
              <a:p>
                <a:endParaRPr lang="en-US" sz="2000" dirty="0"/>
              </a:p>
            </p:txBody>
          </p:sp>
        </mc:Choice>
        <mc:Fallback xmlns="">
          <p:sp>
            <p:nvSpPr>
              <p:cNvPr id="3" name="Text Placeholder 2">
                <a:extLst>
                  <a:ext uri="{FF2B5EF4-FFF2-40B4-BE49-F238E27FC236}">
                    <a16:creationId xmlns:a16="http://schemas.microsoft.com/office/drawing/2014/main" id="{877A7F52-B996-FD4B-97C4-D8A4C257FAA8}"/>
                  </a:ext>
                </a:extLst>
              </p:cNvPr>
              <p:cNvSpPr>
                <a:spLocks noGrp="1" noRot="1" noChangeAspect="1" noMove="1" noResize="1" noEditPoints="1" noAdjustHandles="1" noChangeArrowheads="1" noChangeShapeType="1" noTextEdit="1"/>
              </p:cNvSpPr>
              <p:nvPr>
                <p:ph type="body" idx="1"/>
              </p:nvPr>
            </p:nvSpPr>
            <p:spPr>
              <a:blipFill>
                <a:blip r:embed="rId2"/>
                <a:stretch>
                  <a:fillRect r="-1003" b="-3403"/>
                </a:stretch>
              </a:blipFill>
            </p:spPr>
            <p:txBody>
              <a:bodyPr/>
              <a:lstStyle/>
              <a:p>
                <a:r>
                  <a:rPr lang="en-US">
                    <a:noFill/>
                  </a:rPr>
                  <a:t> </a:t>
                </a:r>
              </a:p>
            </p:txBody>
          </p:sp>
        </mc:Fallback>
      </mc:AlternateContent>
    </p:spTree>
    <p:extLst>
      <p:ext uri="{BB962C8B-B14F-4D97-AF65-F5344CB8AC3E}">
        <p14:creationId xmlns:p14="http://schemas.microsoft.com/office/powerpoint/2010/main" val="110279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Outlook: feasibility of using randomized control trials (RCT‘s) in assesing the Impact of prevention measures</a:t>
            </a:r>
          </a:p>
        </p:txBody>
      </p:sp>
      <p:sp>
        <p:nvSpPr>
          <p:cNvPr id="3" name="Text Placeholder 2"/>
          <p:cNvSpPr>
            <a:spLocks noGrp="1"/>
          </p:cNvSpPr>
          <p:nvPr>
            <p:ph type="body" idx="1"/>
          </p:nvPr>
        </p:nvSpPr>
        <p:spPr>
          <a:xfrm>
            <a:off x="405343" y="1196975"/>
            <a:ext cx="5690658" cy="4840288"/>
          </a:xfrm>
        </p:spPr>
        <p:txBody>
          <a:bodyPr/>
          <a:lstStyle/>
          <a:p>
            <a:r>
              <a:rPr lang="en-US" sz="2000" dirty="0"/>
              <a:t>In 2019, the Nobel Prize in Economics was awarded to Michael Kremer, Abhijit Banerjee, and Esther </a:t>
            </a:r>
            <a:r>
              <a:rPr lang="en-US" sz="2000" dirty="0" err="1"/>
              <a:t>Duflo</a:t>
            </a:r>
            <a:r>
              <a:rPr lang="en-US" sz="2000" dirty="0"/>
              <a:t> for their experimental approach to alleviating global poverty</a:t>
            </a:r>
          </a:p>
          <a:p>
            <a:r>
              <a:rPr lang="en-US" sz="2000" dirty="0"/>
              <a:t>In their work, they used randomized control trials to assess the impact  multiple measures had on education, hygiene, and other developmental goals</a:t>
            </a:r>
          </a:p>
          <a:p>
            <a:r>
              <a:rPr lang="en-US" sz="2000" dirty="0"/>
              <a:t>We could imagine using a similar approach to solving homelessness in the USA – especially when confronted with different possible points of action, such as prevention and emergency sheltering</a:t>
            </a:r>
          </a:p>
        </p:txBody>
      </p:sp>
      <p:pic>
        <p:nvPicPr>
          <p:cNvPr id="6" name="Picture 5">
            <a:extLst>
              <a:ext uri="{FF2B5EF4-FFF2-40B4-BE49-F238E27FC236}">
                <a16:creationId xmlns:a16="http://schemas.microsoft.com/office/drawing/2014/main" id="{0939F587-11F2-5447-9F65-EA2D28D7E87B}"/>
              </a:ext>
            </a:extLst>
          </p:cNvPr>
          <p:cNvPicPr>
            <a:picLocks noChangeAspect="1"/>
          </p:cNvPicPr>
          <p:nvPr/>
        </p:nvPicPr>
        <p:blipFill>
          <a:blip r:embed="rId2"/>
          <a:stretch>
            <a:fillRect/>
          </a:stretch>
        </p:blipFill>
        <p:spPr>
          <a:xfrm>
            <a:off x="6941104" y="1196975"/>
            <a:ext cx="1410447" cy="2115671"/>
          </a:xfrm>
          <a:prstGeom prst="rect">
            <a:avLst/>
          </a:prstGeom>
        </p:spPr>
      </p:pic>
      <p:pic>
        <p:nvPicPr>
          <p:cNvPr id="7" name="Picture 6">
            <a:extLst>
              <a:ext uri="{FF2B5EF4-FFF2-40B4-BE49-F238E27FC236}">
                <a16:creationId xmlns:a16="http://schemas.microsoft.com/office/drawing/2014/main" id="{5E171F12-2D5D-8742-B1DF-267E2C0918B8}"/>
              </a:ext>
            </a:extLst>
          </p:cNvPr>
          <p:cNvPicPr>
            <a:picLocks noChangeAspect="1"/>
          </p:cNvPicPr>
          <p:nvPr/>
        </p:nvPicPr>
        <p:blipFill>
          <a:blip r:embed="rId3"/>
          <a:stretch>
            <a:fillRect/>
          </a:stretch>
        </p:blipFill>
        <p:spPr>
          <a:xfrm>
            <a:off x="8394194" y="1196975"/>
            <a:ext cx="1410447" cy="2115671"/>
          </a:xfrm>
          <a:prstGeom prst="rect">
            <a:avLst/>
          </a:prstGeom>
        </p:spPr>
      </p:pic>
      <p:pic>
        <p:nvPicPr>
          <p:cNvPr id="8" name="Picture 7">
            <a:extLst>
              <a:ext uri="{FF2B5EF4-FFF2-40B4-BE49-F238E27FC236}">
                <a16:creationId xmlns:a16="http://schemas.microsoft.com/office/drawing/2014/main" id="{B1D4D3BC-DF8B-A84A-B748-6AC3625E3002}"/>
              </a:ext>
            </a:extLst>
          </p:cNvPr>
          <p:cNvPicPr>
            <a:picLocks noChangeAspect="1"/>
          </p:cNvPicPr>
          <p:nvPr/>
        </p:nvPicPr>
        <p:blipFill>
          <a:blip r:embed="rId4"/>
          <a:stretch>
            <a:fillRect/>
          </a:stretch>
        </p:blipFill>
        <p:spPr>
          <a:xfrm>
            <a:off x="9844862" y="1196975"/>
            <a:ext cx="1410447" cy="2115671"/>
          </a:xfrm>
          <a:prstGeom prst="rect">
            <a:avLst/>
          </a:prstGeom>
        </p:spPr>
      </p:pic>
      <p:sp>
        <p:nvSpPr>
          <p:cNvPr id="4" name="TextBox 3"/>
          <p:cNvSpPr txBox="1"/>
          <p:nvPr/>
        </p:nvSpPr>
        <p:spPr>
          <a:xfrm>
            <a:off x="6941104" y="3466038"/>
            <a:ext cx="4774646" cy="1877437"/>
          </a:xfrm>
          <a:prstGeom prst="rect">
            <a:avLst/>
          </a:prstGeom>
          <a:noFill/>
        </p:spPr>
        <p:txBody>
          <a:bodyPr wrap="square" rtlCol="0">
            <a:spAutoFit/>
          </a:bodyPr>
          <a:lstStyle/>
          <a:p>
            <a:r>
              <a:rPr lang="de-DE" sz="1600" b="1" dirty="0"/>
              <a:t>Possible measures for experimental analysis using RCT‘s</a:t>
            </a:r>
          </a:p>
          <a:p>
            <a:pPr marL="285750" indent="-285750">
              <a:buFont typeface="Arial" panose="020B0604020202020204" pitchFamily="34" charset="0"/>
              <a:buChar char="•"/>
            </a:pPr>
            <a:r>
              <a:rPr lang="de-DE" dirty="0"/>
              <a:t>New methods of sheltering and care, such as permanent housing</a:t>
            </a:r>
          </a:p>
          <a:p>
            <a:pPr marL="285750" indent="-285750">
              <a:buFont typeface="Arial" panose="020B0604020202020204" pitchFamily="34" charset="0"/>
              <a:buChar char="•"/>
            </a:pPr>
            <a:r>
              <a:rPr lang="de-DE" dirty="0"/>
              <a:t>Job-finding programs</a:t>
            </a:r>
          </a:p>
          <a:p>
            <a:pPr marL="285750" indent="-285750">
              <a:buFont typeface="Arial" panose="020B0604020202020204" pitchFamily="34" charset="0"/>
              <a:buChar char="•"/>
            </a:pPr>
            <a:r>
              <a:rPr lang="de-DE" dirty="0"/>
              <a:t>Criminal justice reforms</a:t>
            </a:r>
          </a:p>
          <a:p>
            <a:pPr marL="285750" indent="-285750">
              <a:buFont typeface="Arial" panose="020B0604020202020204" pitchFamily="34" charset="0"/>
              <a:buChar char="•"/>
            </a:pPr>
            <a:r>
              <a:rPr lang="de-DE" dirty="0"/>
              <a:t>Healthcare vouchers for Drug addicts</a:t>
            </a:r>
          </a:p>
          <a:p>
            <a:pPr marL="285750" indent="-285750">
              <a:buFont typeface="Arial" panose="020B0604020202020204" pitchFamily="34" charset="0"/>
              <a:buChar char="•"/>
            </a:pPr>
            <a:r>
              <a:rPr lang="de-DE" dirty="0"/>
              <a:t>Cash Handouts</a:t>
            </a:r>
          </a:p>
        </p:txBody>
      </p:sp>
      <p:sp>
        <p:nvSpPr>
          <p:cNvPr id="5" name="Right Arrow 4"/>
          <p:cNvSpPr/>
          <p:nvPr/>
        </p:nvSpPr>
        <p:spPr>
          <a:xfrm>
            <a:off x="6941104" y="5343475"/>
            <a:ext cx="4314205" cy="711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t>The next step</a:t>
            </a:r>
            <a:endParaRPr lang="en-GB" b="1" dirty="0"/>
          </a:p>
        </p:txBody>
      </p:sp>
    </p:spTree>
    <p:extLst>
      <p:ext uri="{BB962C8B-B14F-4D97-AF65-F5344CB8AC3E}">
        <p14:creationId xmlns:p14="http://schemas.microsoft.com/office/powerpoint/2010/main" val="1731386122"/>
      </p:ext>
    </p:extLst>
  </p:cSld>
  <p:clrMapOvr>
    <a:masterClrMapping/>
  </p:clrMapOvr>
</p:sld>
</file>

<file path=ppt/theme/theme1.xml><?xml version="1.0" encoding="utf-8"?>
<a:theme xmlns:a="http://schemas.openxmlformats.org/drawingml/2006/main" name="2_Standarddesign">
  <a:themeElements>
    <a:clrScheme name="WHU Official">
      <a:dk1>
        <a:srgbClr val="000000"/>
      </a:dk1>
      <a:lt1>
        <a:srgbClr val="FFFFFF"/>
      </a:lt1>
      <a:dk2>
        <a:srgbClr val="000000"/>
      </a:dk2>
      <a:lt2>
        <a:srgbClr val="FFFFFF"/>
      </a:lt2>
      <a:accent1>
        <a:srgbClr val="2C4592"/>
      </a:accent1>
      <a:accent2>
        <a:srgbClr val="808FBE"/>
      </a:accent2>
      <a:accent3>
        <a:srgbClr val="515256"/>
      </a:accent3>
      <a:accent4>
        <a:srgbClr val="A29795"/>
      </a:accent4>
      <a:accent5>
        <a:srgbClr val="C7C1BF"/>
      </a:accent5>
      <a:accent6>
        <a:srgbClr val="EEEBEA"/>
      </a:accent6>
      <a:hlink>
        <a:srgbClr val="E7331A"/>
      </a:hlink>
      <a:folHlink>
        <a:srgbClr val="808FB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1106</Words>
  <Application>Microsoft Office PowerPoint</Application>
  <PresentationFormat>Breitbild</PresentationFormat>
  <Paragraphs>125</Paragraphs>
  <Slides>10</Slides>
  <Notes>5</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2</vt:i4>
      </vt:variant>
      <vt:variant>
        <vt:lpstr>Folientitel</vt:lpstr>
      </vt:variant>
      <vt:variant>
        <vt:i4>10</vt:i4>
      </vt:variant>
    </vt:vector>
  </HeadingPairs>
  <TitlesOfParts>
    <vt:vector size="18" baseType="lpstr">
      <vt:lpstr>Arial</vt:lpstr>
      <vt:lpstr>Calibri</vt:lpstr>
      <vt:lpstr>Cambria Math</vt:lpstr>
      <vt:lpstr>Noto Sans Symbols</vt:lpstr>
      <vt:lpstr>Times</vt:lpstr>
      <vt:lpstr>2_Standarddesign</vt:lpstr>
      <vt:lpstr>Worksheet</vt:lpstr>
      <vt:lpstr>Objekt-Manager-Shellobjekt</vt:lpstr>
      <vt:lpstr>American Statistical Association Fall Data Challenge</vt:lpstr>
      <vt:lpstr>Definition and development of homelessness in the USA</vt:lpstr>
      <vt:lpstr>Number of the homeless in the USA per federal state 2018</vt:lpstr>
      <vt:lpstr>Density of homeless people in Los Angeles divided into SPAs</vt:lpstr>
      <vt:lpstr>Our statistical approach</vt:lpstr>
      <vt:lpstr>Our statistical approach</vt:lpstr>
      <vt:lpstr>How do drug addiction and recent immigration affect homeless populations?</vt:lpstr>
      <vt:lpstr>Conclusion: The three measurements Los Angeles has to take</vt:lpstr>
      <vt:lpstr>Outlook: feasibility of using randomized control trials (RCT‘s) in assesing the Impact of prevention measures</vt:lpstr>
      <vt:lpstr>Appendix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Monetary Relations Country Analysis: China</dc:title>
  <dc:creator>Alexander Groß</dc:creator>
  <cp:lastModifiedBy>Lackmann, Carl</cp:lastModifiedBy>
  <cp:revision>45</cp:revision>
  <dcterms:created xsi:type="dcterms:W3CDTF">2019-09-10T13:35:53Z</dcterms:created>
  <dcterms:modified xsi:type="dcterms:W3CDTF">2019-10-29T01:06:21Z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0x01010016832AA6823EE948A29F44C78299054B</vt:lpwstr>
  </property>
</Properties>
</file>