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aven Pro" panose="020B0604020202020204" charset="0"/>
      <p:regular r:id="rId13"/>
      <p:bold r:id="rId14"/>
    </p:embeddedFont>
    <p:embeddedFont>
      <p:font typeface="Nuni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1" autoAdjust="0"/>
    <p:restoredTop sz="94660"/>
  </p:normalViewPr>
  <p:slideViewPr>
    <p:cSldViewPr snapToGrid="0">
      <p:cViewPr varScale="1">
        <p:scale>
          <a:sx n="56" d="100"/>
          <a:sy n="56" d="100"/>
        </p:scale>
        <p:origin x="36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713829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2942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47bee81d9f_0_3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47bee81d9f_0_3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478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47bee81d9f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47bee81d9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023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7bee81d9f_0_2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47bee81d9f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811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47bee81d9f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47bee81d9f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593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6d42e5e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6d42e5e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603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45d0e0503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45d0e0503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8033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46e634e7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46e634e7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0578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47bee81d9f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47bee81d9f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9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47bee81d9f_0_3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47bee81d9f_0_3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3217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The Opioid Crisis in the OH, KY, IN Tri-State Area</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Lizzy Compton, Jacob Englert, Parker Kain, Sammi Shaw, Courtney Taylor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pic>
        <p:nvPicPr>
          <p:cNvPr id="3" name="Picture 2"/>
          <p:cNvPicPr>
            <a:picLocks noChangeAspect="1"/>
          </p:cNvPicPr>
          <p:nvPr/>
        </p:nvPicPr>
        <p:blipFill>
          <a:blip r:embed="rId3"/>
          <a:stretch>
            <a:fillRect/>
          </a:stretch>
        </p:blipFill>
        <p:spPr>
          <a:xfrm>
            <a:off x="1303800" y="1143000"/>
            <a:ext cx="6086475" cy="4000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Background Information</a:t>
            </a:r>
            <a:endParaRPr/>
          </a:p>
        </p:txBody>
      </p:sp>
      <p:sp>
        <p:nvSpPr>
          <p:cNvPr id="284" name="Google Shape;284;p14"/>
          <p:cNvSpPr txBox="1">
            <a:spLocks noGrp="1"/>
          </p:cNvSpPr>
          <p:nvPr>
            <p:ph type="body" idx="1"/>
          </p:nvPr>
        </p:nvSpPr>
        <p:spPr>
          <a:xfrm>
            <a:off x="332100" y="3436850"/>
            <a:ext cx="8525400" cy="1480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100" dirty="0"/>
              <a:t>According to the CDC, from 1999-2016, more than 350,000 people died from an overdose involving some type of opioid. </a:t>
            </a:r>
            <a:endParaRPr sz="1100" dirty="0"/>
          </a:p>
          <a:p>
            <a:pPr marL="457200" lvl="0" indent="-298450" algn="l" rtl="0">
              <a:spcBef>
                <a:spcPts val="0"/>
              </a:spcBef>
              <a:spcAft>
                <a:spcPts val="0"/>
              </a:spcAft>
              <a:buSzPts val="1100"/>
              <a:buChar char="●"/>
            </a:pPr>
            <a:r>
              <a:rPr lang="en" sz="1100" dirty="0"/>
              <a:t>From 2015-2016 </a:t>
            </a:r>
            <a:r>
              <a:rPr lang="en" sz="1100" dirty="0" smtClean="0"/>
              <a:t>Ohio, Indiana, and Kentucky all saw increases in drug overdoses </a:t>
            </a:r>
            <a:endParaRPr sz="1100" dirty="0"/>
          </a:p>
          <a:p>
            <a:pPr lvl="0" indent="-298450">
              <a:buSzPts val="1100"/>
            </a:pPr>
            <a:r>
              <a:rPr lang="en" sz="1100" dirty="0"/>
              <a:t>At Northern Kentucky University around 70% of enrolled students are residents of Indiana, Kentucky or Ohio. </a:t>
            </a:r>
            <a:r>
              <a:rPr lang="en-US" sz="1100" dirty="0"/>
              <a:t>Because a high percent of our university calls this area home, we </a:t>
            </a:r>
            <a:r>
              <a:rPr lang="en-US" sz="1100" dirty="0" smtClean="0"/>
              <a:t>narrowed our </a:t>
            </a:r>
            <a:r>
              <a:rPr lang="en-US" sz="1100" dirty="0"/>
              <a:t>research to the “Tri-State” area. We suspect that some of our conclusions/recommendations are generalizable to other parts of the United States.</a:t>
            </a:r>
            <a:endParaRPr sz="1100" dirty="0"/>
          </a:p>
        </p:txBody>
      </p:sp>
      <p:pic>
        <p:nvPicPr>
          <p:cNvPr id="285" name="Google Shape;285;p14"/>
          <p:cNvPicPr preferRelativeResize="0"/>
          <p:nvPr/>
        </p:nvPicPr>
        <p:blipFill rotWithShape="1">
          <a:blip r:embed="rId3">
            <a:alphaModFix/>
          </a:blip>
          <a:srcRect r="418"/>
          <a:stretch/>
        </p:blipFill>
        <p:spPr>
          <a:xfrm>
            <a:off x="332100" y="1333412"/>
            <a:ext cx="3775376" cy="2191626"/>
          </a:xfrm>
          <a:prstGeom prst="rect">
            <a:avLst/>
          </a:prstGeom>
          <a:noFill/>
          <a:ln>
            <a:noFill/>
          </a:ln>
        </p:spPr>
      </p:pic>
      <p:pic>
        <p:nvPicPr>
          <p:cNvPr id="286" name="Google Shape;286;p14"/>
          <p:cNvPicPr preferRelativeResize="0"/>
          <p:nvPr/>
        </p:nvPicPr>
        <p:blipFill rotWithShape="1">
          <a:blip r:embed="rId4">
            <a:alphaModFix/>
          </a:blip>
          <a:srcRect l="937" t="7672" r="424"/>
          <a:stretch/>
        </p:blipFill>
        <p:spPr>
          <a:xfrm>
            <a:off x="5082250" y="1333400"/>
            <a:ext cx="3775376" cy="2191650"/>
          </a:xfrm>
          <a:prstGeom prst="rect">
            <a:avLst/>
          </a:prstGeom>
          <a:noFill/>
          <a:ln>
            <a:noFill/>
          </a:ln>
        </p:spPr>
      </p:pic>
      <p:sp>
        <p:nvSpPr>
          <p:cNvPr id="287" name="Google Shape;287;p14"/>
          <p:cNvSpPr txBox="1"/>
          <p:nvPr/>
        </p:nvSpPr>
        <p:spPr>
          <a:xfrm>
            <a:off x="332038" y="1259175"/>
            <a:ext cx="3775500" cy="33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Nunito"/>
                <a:ea typeface="Nunito"/>
                <a:cs typeface="Nunito"/>
                <a:sym typeface="Nunito"/>
              </a:rPr>
              <a:t>Total Number of Deaths from Opioids per County</a:t>
            </a:r>
            <a:endParaRPr sz="1000">
              <a:latin typeface="Nunito"/>
              <a:ea typeface="Nunito"/>
              <a:cs typeface="Nunito"/>
              <a:sym typeface="Nunito"/>
            </a:endParaRPr>
          </a:p>
        </p:txBody>
      </p:sp>
      <p:sp>
        <p:nvSpPr>
          <p:cNvPr id="288" name="Google Shape;288;p14"/>
          <p:cNvSpPr txBox="1"/>
          <p:nvPr/>
        </p:nvSpPr>
        <p:spPr>
          <a:xfrm>
            <a:off x="5082188" y="1259175"/>
            <a:ext cx="3775500" cy="33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Nunito"/>
                <a:ea typeface="Nunito"/>
                <a:cs typeface="Nunito"/>
                <a:sym typeface="Nunito"/>
              </a:rPr>
              <a:t>Crude Rate of Death from Opioids per County</a:t>
            </a:r>
            <a:endParaRPr sz="1000">
              <a:latin typeface="Nunito"/>
              <a:ea typeface="Nunito"/>
              <a:cs typeface="Nunito"/>
              <a:sym typeface="Nunito"/>
            </a:endParaRPr>
          </a:p>
        </p:txBody>
      </p:sp>
      <p:sp>
        <p:nvSpPr>
          <p:cNvPr id="289" name="Google Shape;289;p14"/>
          <p:cNvSpPr/>
          <p:nvPr/>
        </p:nvSpPr>
        <p:spPr>
          <a:xfrm>
            <a:off x="6809600" y="2025575"/>
            <a:ext cx="490800" cy="4770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5"/>
          <p:cNvSpPr txBox="1">
            <a:spLocks noGrp="1"/>
          </p:cNvSpPr>
          <p:nvPr>
            <p:ph type="title"/>
          </p:nvPr>
        </p:nvSpPr>
        <p:spPr>
          <a:xfrm>
            <a:off x="1303800" y="598575"/>
            <a:ext cx="20646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Data</a:t>
            </a:r>
            <a:endParaRPr/>
          </a:p>
        </p:txBody>
      </p:sp>
      <p:sp>
        <p:nvSpPr>
          <p:cNvPr id="296" name="Google Shape;296;p15"/>
          <p:cNvSpPr txBox="1">
            <a:spLocks noGrp="1"/>
          </p:cNvSpPr>
          <p:nvPr>
            <p:ph type="body" idx="1"/>
          </p:nvPr>
        </p:nvSpPr>
        <p:spPr>
          <a:xfrm>
            <a:off x="272975" y="3534400"/>
            <a:ext cx="6166800" cy="1418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100"/>
              <a:t>Using datasets available on the CDC webpage, we pulled data pertaining to all opioid related deaths in the Tri-State by county within state from 1999-2016. We compared both the total number of deaths and the crude rate of deaths (the total number of deaths ÷ the total population of each county). Because crude rate is more comparable across counties, we will be using those values in our analysis. We also pulled the Urbanization level for each county, with the hope of comparing deaths across these levels. </a:t>
            </a:r>
            <a:endParaRPr sz="1100"/>
          </a:p>
        </p:txBody>
      </p:sp>
      <p:pic>
        <p:nvPicPr>
          <p:cNvPr id="297" name="Google Shape;297;p15"/>
          <p:cNvPicPr preferRelativeResize="0"/>
          <p:nvPr/>
        </p:nvPicPr>
        <p:blipFill rotWithShape="1">
          <a:blip r:embed="rId3">
            <a:alphaModFix/>
          </a:blip>
          <a:srcRect t="4067"/>
          <a:stretch/>
        </p:blipFill>
        <p:spPr>
          <a:xfrm>
            <a:off x="302525" y="1609087"/>
            <a:ext cx="3065999" cy="1925325"/>
          </a:xfrm>
          <a:prstGeom prst="rect">
            <a:avLst/>
          </a:prstGeom>
          <a:noFill/>
          <a:ln>
            <a:noFill/>
          </a:ln>
        </p:spPr>
      </p:pic>
      <p:pic>
        <p:nvPicPr>
          <p:cNvPr id="298" name="Google Shape;298;p15"/>
          <p:cNvPicPr preferRelativeResize="0"/>
          <p:nvPr/>
        </p:nvPicPr>
        <p:blipFill rotWithShape="1">
          <a:blip r:embed="rId4">
            <a:alphaModFix/>
          </a:blip>
          <a:srcRect t="6015"/>
          <a:stretch/>
        </p:blipFill>
        <p:spPr>
          <a:xfrm>
            <a:off x="3338975" y="1649900"/>
            <a:ext cx="3164401" cy="1843684"/>
          </a:xfrm>
          <a:prstGeom prst="rect">
            <a:avLst/>
          </a:prstGeom>
          <a:noFill/>
          <a:ln>
            <a:noFill/>
          </a:ln>
        </p:spPr>
      </p:pic>
      <p:sp>
        <p:nvSpPr>
          <p:cNvPr id="299" name="Google Shape;299;p15"/>
          <p:cNvSpPr txBox="1"/>
          <p:nvPr/>
        </p:nvSpPr>
        <p:spPr>
          <a:xfrm>
            <a:off x="332075" y="1422475"/>
            <a:ext cx="3006900" cy="33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Nunito"/>
                <a:ea typeface="Nunito"/>
                <a:cs typeface="Nunito"/>
                <a:sym typeface="Nunito"/>
              </a:rPr>
              <a:t>Total Number of Deaths from Opioids per County</a:t>
            </a:r>
            <a:endParaRPr sz="1000">
              <a:latin typeface="Nunito"/>
              <a:ea typeface="Nunito"/>
              <a:cs typeface="Nunito"/>
              <a:sym typeface="Nunito"/>
            </a:endParaRPr>
          </a:p>
        </p:txBody>
      </p:sp>
      <p:sp>
        <p:nvSpPr>
          <p:cNvPr id="300" name="Google Shape;300;p15"/>
          <p:cNvSpPr txBox="1"/>
          <p:nvPr/>
        </p:nvSpPr>
        <p:spPr>
          <a:xfrm>
            <a:off x="3338973" y="1422475"/>
            <a:ext cx="3164400" cy="33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Nunito"/>
                <a:ea typeface="Nunito"/>
                <a:cs typeface="Nunito"/>
                <a:sym typeface="Nunito"/>
              </a:rPr>
              <a:t>Crude Rate of Death from Opioids per County</a:t>
            </a:r>
            <a:endParaRPr sz="1000">
              <a:latin typeface="Nunito"/>
              <a:ea typeface="Nunito"/>
              <a:cs typeface="Nunito"/>
              <a:sym typeface="Nunito"/>
            </a:endParaRPr>
          </a:p>
        </p:txBody>
      </p:sp>
      <p:sp>
        <p:nvSpPr>
          <p:cNvPr id="301" name="Google Shape;301;p15"/>
          <p:cNvSpPr txBox="1"/>
          <p:nvPr/>
        </p:nvSpPr>
        <p:spPr>
          <a:xfrm>
            <a:off x="6762800" y="195675"/>
            <a:ext cx="2130900" cy="3111300"/>
          </a:xfrm>
          <a:prstGeom prst="rect">
            <a:avLst/>
          </a:prstGeom>
          <a:noFill/>
          <a:ln>
            <a:noFill/>
          </a:ln>
        </p:spPr>
        <p:txBody>
          <a:bodyPr spcFirstLastPara="1" wrap="square" lIns="91425" tIns="91425" rIns="91425" bIns="91425" anchor="t" anchorCtr="0">
            <a:noAutofit/>
          </a:bodyPr>
          <a:lstStyle/>
          <a:p>
            <a:pPr marL="914400" lvl="0" indent="-914400" algn="l" rtl="0">
              <a:spcBef>
                <a:spcPts val="0"/>
              </a:spcBef>
              <a:spcAft>
                <a:spcPts val="0"/>
              </a:spcAft>
              <a:buNone/>
            </a:pPr>
            <a:r>
              <a:rPr lang="en" sz="1000" u="sng">
                <a:latin typeface="Nunito"/>
                <a:ea typeface="Nunito"/>
                <a:cs typeface="Nunito"/>
                <a:sym typeface="Nunito"/>
              </a:rPr>
              <a:t>Urbanization Levels:</a:t>
            </a:r>
            <a:endParaRPr sz="1000" u="sng">
              <a:latin typeface="Nunito"/>
              <a:ea typeface="Nunito"/>
              <a:cs typeface="Nunito"/>
              <a:sym typeface="Nunito"/>
            </a:endParaRPr>
          </a:p>
          <a:p>
            <a:pPr marL="57150" lvl="0" indent="-107950" algn="l" rtl="0">
              <a:spcBef>
                <a:spcPts val="0"/>
              </a:spcBef>
              <a:spcAft>
                <a:spcPts val="0"/>
              </a:spcAft>
              <a:buSzPts val="800"/>
              <a:buFont typeface="Nunito"/>
              <a:buChar char="●"/>
            </a:pPr>
            <a:r>
              <a:rPr lang="en" sz="800">
                <a:latin typeface="Nunito"/>
                <a:ea typeface="Nunito"/>
                <a:cs typeface="Nunito"/>
                <a:sym typeface="Nunito"/>
              </a:rPr>
              <a:t>Large central metro—Counties in metropolitan statistical areas of 1 million or more population that: </a:t>
            </a:r>
            <a:endParaRPr sz="800">
              <a:latin typeface="Nunito"/>
              <a:ea typeface="Nunito"/>
              <a:cs typeface="Nunito"/>
              <a:sym typeface="Nunito"/>
            </a:endParaRPr>
          </a:p>
          <a:p>
            <a:pPr marL="342900" lvl="1" indent="-165100" algn="l" rtl="0">
              <a:spcBef>
                <a:spcPts val="0"/>
              </a:spcBef>
              <a:spcAft>
                <a:spcPts val="0"/>
              </a:spcAft>
              <a:buSzPts val="800"/>
              <a:buFont typeface="Nunito"/>
              <a:buChar char="○"/>
            </a:pPr>
            <a:r>
              <a:rPr lang="en" sz="800">
                <a:latin typeface="Nunito"/>
                <a:ea typeface="Nunito"/>
                <a:cs typeface="Nunito"/>
                <a:sym typeface="Nunito"/>
              </a:rPr>
              <a:t>Contain the entire population of the largest principal city</a:t>
            </a:r>
            <a:endParaRPr sz="800">
              <a:latin typeface="Nunito"/>
              <a:ea typeface="Nunito"/>
              <a:cs typeface="Nunito"/>
              <a:sym typeface="Nunito"/>
            </a:endParaRPr>
          </a:p>
          <a:p>
            <a:pPr marL="342900" lvl="1" indent="-165100" algn="l" rtl="0">
              <a:spcBef>
                <a:spcPts val="0"/>
              </a:spcBef>
              <a:spcAft>
                <a:spcPts val="0"/>
              </a:spcAft>
              <a:buSzPts val="800"/>
              <a:buFont typeface="Nunito"/>
              <a:buChar char="○"/>
            </a:pPr>
            <a:r>
              <a:rPr lang="en" sz="800">
                <a:latin typeface="Nunito"/>
                <a:ea typeface="Nunito"/>
                <a:cs typeface="Nunito"/>
                <a:sym typeface="Nunito"/>
              </a:rPr>
              <a:t>Have their entire population contained in the largest principal city</a:t>
            </a:r>
            <a:endParaRPr sz="800">
              <a:latin typeface="Nunito"/>
              <a:ea typeface="Nunito"/>
              <a:cs typeface="Nunito"/>
              <a:sym typeface="Nunito"/>
            </a:endParaRPr>
          </a:p>
          <a:p>
            <a:pPr marL="342900" lvl="1" indent="-165100" algn="l" rtl="0">
              <a:spcBef>
                <a:spcPts val="0"/>
              </a:spcBef>
              <a:spcAft>
                <a:spcPts val="0"/>
              </a:spcAft>
              <a:buSzPts val="800"/>
              <a:buFont typeface="Nunito"/>
              <a:buChar char="○"/>
            </a:pPr>
            <a:r>
              <a:rPr lang="en" sz="800">
                <a:latin typeface="Nunito"/>
                <a:ea typeface="Nunito"/>
                <a:cs typeface="Nunito"/>
                <a:sym typeface="Nunito"/>
              </a:rPr>
              <a:t>Contain at least 250,000 inhabitants of any principal city</a:t>
            </a:r>
            <a:endParaRPr sz="800">
              <a:latin typeface="Nunito"/>
              <a:ea typeface="Nunito"/>
              <a:cs typeface="Nunito"/>
              <a:sym typeface="Nunito"/>
            </a:endParaRPr>
          </a:p>
          <a:p>
            <a:pPr marL="114300" lvl="0" indent="-165100" algn="l" rtl="0">
              <a:spcBef>
                <a:spcPts val="0"/>
              </a:spcBef>
              <a:spcAft>
                <a:spcPts val="0"/>
              </a:spcAft>
              <a:buSzPts val="800"/>
              <a:buFont typeface="Nunito"/>
              <a:buChar char="●"/>
            </a:pPr>
            <a:r>
              <a:rPr lang="en" sz="800">
                <a:latin typeface="Nunito"/>
                <a:ea typeface="Nunito"/>
                <a:cs typeface="Nunito"/>
                <a:sym typeface="Nunito"/>
              </a:rPr>
              <a:t>Large fringe metro—Counties of 1 million or more population that did not qualify as large central metro counties.</a:t>
            </a:r>
            <a:endParaRPr sz="800">
              <a:latin typeface="Nunito"/>
              <a:ea typeface="Nunito"/>
              <a:cs typeface="Nunito"/>
              <a:sym typeface="Nunito"/>
            </a:endParaRPr>
          </a:p>
          <a:p>
            <a:pPr marL="114300" lvl="0" indent="-165100" algn="l" rtl="0">
              <a:spcBef>
                <a:spcPts val="0"/>
              </a:spcBef>
              <a:spcAft>
                <a:spcPts val="0"/>
              </a:spcAft>
              <a:buSzPts val="800"/>
              <a:buFont typeface="Nunito"/>
              <a:buChar char="●"/>
            </a:pPr>
            <a:r>
              <a:rPr lang="en" sz="800">
                <a:latin typeface="Nunito"/>
                <a:ea typeface="Nunito"/>
                <a:cs typeface="Nunito"/>
                <a:sym typeface="Nunito"/>
              </a:rPr>
              <a:t>Medium metro—Counties of populations of 250,000 to 999,999.</a:t>
            </a:r>
            <a:endParaRPr sz="800">
              <a:latin typeface="Nunito"/>
              <a:ea typeface="Nunito"/>
              <a:cs typeface="Nunito"/>
              <a:sym typeface="Nunito"/>
            </a:endParaRPr>
          </a:p>
          <a:p>
            <a:pPr marL="114300" lvl="0" indent="-165100" algn="l" rtl="0">
              <a:spcBef>
                <a:spcPts val="0"/>
              </a:spcBef>
              <a:spcAft>
                <a:spcPts val="0"/>
              </a:spcAft>
              <a:buSzPts val="800"/>
              <a:buFont typeface="Nunito"/>
              <a:buChar char="●"/>
            </a:pPr>
            <a:r>
              <a:rPr lang="en" sz="800">
                <a:latin typeface="Nunito"/>
                <a:ea typeface="Nunito"/>
                <a:cs typeface="Nunito"/>
                <a:sym typeface="Nunito"/>
              </a:rPr>
              <a:t>Small metro—Counties of populations less than 250,000.</a:t>
            </a:r>
            <a:endParaRPr sz="800">
              <a:latin typeface="Nunito"/>
              <a:ea typeface="Nunito"/>
              <a:cs typeface="Nunito"/>
              <a:sym typeface="Nunito"/>
            </a:endParaRPr>
          </a:p>
          <a:p>
            <a:pPr marL="114300" lvl="0" indent="-165100" algn="l" rtl="0">
              <a:spcBef>
                <a:spcPts val="0"/>
              </a:spcBef>
              <a:spcAft>
                <a:spcPts val="0"/>
              </a:spcAft>
              <a:buSzPts val="800"/>
              <a:buFont typeface="Nunito"/>
              <a:buChar char="●"/>
            </a:pPr>
            <a:r>
              <a:rPr lang="en" sz="800">
                <a:latin typeface="Nunito"/>
                <a:ea typeface="Nunito"/>
                <a:cs typeface="Nunito"/>
                <a:sym typeface="Nunito"/>
              </a:rPr>
              <a:t>Micropolitan—Counties in micropolitan statistical areas that have a population of at least 10,000 but less than 50,000.</a:t>
            </a:r>
            <a:endParaRPr sz="800">
              <a:latin typeface="Nunito"/>
              <a:ea typeface="Nunito"/>
              <a:cs typeface="Nunito"/>
              <a:sym typeface="Nunito"/>
            </a:endParaRPr>
          </a:p>
          <a:p>
            <a:pPr marL="114300" lvl="0" indent="-165100" algn="l" rtl="0">
              <a:spcBef>
                <a:spcPts val="0"/>
              </a:spcBef>
              <a:spcAft>
                <a:spcPts val="0"/>
              </a:spcAft>
              <a:buSzPts val="800"/>
              <a:buFont typeface="Nunito"/>
              <a:buChar char="●"/>
            </a:pPr>
            <a:r>
              <a:rPr lang="en" sz="800">
                <a:latin typeface="Nunito"/>
                <a:ea typeface="Nunito"/>
                <a:cs typeface="Nunito"/>
                <a:sym typeface="Nunito"/>
              </a:rPr>
              <a:t>Noncore—Nonmetropolitan counties that did not qualify as micropolitan.</a:t>
            </a:r>
            <a:br>
              <a:rPr lang="en" sz="800">
                <a:latin typeface="Nunito"/>
                <a:ea typeface="Nunito"/>
                <a:cs typeface="Nunito"/>
                <a:sym typeface="Nunito"/>
              </a:rPr>
            </a:br>
            <a:endParaRPr sz="800">
              <a:latin typeface="Nunito"/>
              <a:ea typeface="Nunito"/>
              <a:cs typeface="Nunito"/>
              <a:sym typeface="Nunito"/>
            </a:endParaRPr>
          </a:p>
        </p:txBody>
      </p:sp>
      <p:pic>
        <p:nvPicPr>
          <p:cNvPr id="302" name="Google Shape;302;p15"/>
          <p:cNvPicPr preferRelativeResize="0"/>
          <p:nvPr/>
        </p:nvPicPr>
        <p:blipFill>
          <a:blip r:embed="rId5">
            <a:alphaModFix/>
          </a:blip>
          <a:stretch>
            <a:fillRect/>
          </a:stretch>
        </p:blipFill>
        <p:spPr>
          <a:xfrm>
            <a:off x="6439933" y="3225813"/>
            <a:ext cx="2453768" cy="1807826"/>
          </a:xfrm>
          <a:prstGeom prst="rect">
            <a:avLst/>
          </a:prstGeom>
          <a:noFill/>
          <a:ln>
            <a:noFill/>
          </a:ln>
        </p:spPr>
      </p:pic>
      <p:sp>
        <p:nvSpPr>
          <p:cNvPr id="303" name="Google Shape;303;p15"/>
          <p:cNvSpPr txBox="1"/>
          <p:nvPr/>
        </p:nvSpPr>
        <p:spPr>
          <a:xfrm>
            <a:off x="6447000" y="3135425"/>
            <a:ext cx="2446800" cy="27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a:latin typeface="Nunito"/>
                <a:ea typeface="Nunito"/>
                <a:cs typeface="Nunito"/>
                <a:sym typeface="Nunito"/>
              </a:rPr>
              <a:t>Urbanization Levels</a:t>
            </a:r>
            <a:endParaRPr sz="9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Poverty and Education </a:t>
            </a:r>
            <a:endParaRPr/>
          </a:p>
        </p:txBody>
      </p:sp>
      <p:sp>
        <p:nvSpPr>
          <p:cNvPr id="309" name="Google Shape;309;p16"/>
          <p:cNvSpPr txBox="1">
            <a:spLocks noGrp="1"/>
          </p:cNvSpPr>
          <p:nvPr>
            <p:ph type="body" idx="1"/>
          </p:nvPr>
        </p:nvSpPr>
        <p:spPr>
          <a:xfrm>
            <a:off x="318850" y="3407625"/>
            <a:ext cx="3214800" cy="1620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100" dirty="0"/>
              <a:t>In addition to the data from the CDC, we also pulled county level data from The United States Department of Agriculture. These datasets gave us the unemployment rates for each county (as of 2017) as well as the </a:t>
            </a:r>
            <a:r>
              <a:rPr lang="en" sz="1100" dirty="0" smtClean="0"/>
              <a:t>percentage </a:t>
            </a:r>
            <a:r>
              <a:rPr lang="en" sz="1100" dirty="0"/>
              <a:t>of citizens who did not graduate high school in each county(2012 - 2016).</a:t>
            </a:r>
            <a:endParaRPr dirty="0"/>
          </a:p>
        </p:txBody>
      </p:sp>
      <p:pic>
        <p:nvPicPr>
          <p:cNvPr id="310" name="Google Shape;310;p16"/>
          <p:cNvPicPr preferRelativeResize="0"/>
          <p:nvPr/>
        </p:nvPicPr>
        <p:blipFill>
          <a:blip r:embed="rId3">
            <a:alphaModFix/>
          </a:blip>
          <a:stretch>
            <a:fillRect/>
          </a:stretch>
        </p:blipFill>
        <p:spPr>
          <a:xfrm>
            <a:off x="3287293" y="1408118"/>
            <a:ext cx="2838499" cy="1862201"/>
          </a:xfrm>
          <a:prstGeom prst="rect">
            <a:avLst/>
          </a:prstGeom>
          <a:noFill/>
          <a:ln>
            <a:noFill/>
          </a:ln>
        </p:spPr>
      </p:pic>
      <p:pic>
        <p:nvPicPr>
          <p:cNvPr id="311" name="Google Shape;311;p16"/>
          <p:cNvPicPr preferRelativeResize="0"/>
          <p:nvPr/>
        </p:nvPicPr>
        <p:blipFill rotWithShape="1">
          <a:blip r:embed="rId4">
            <a:alphaModFix/>
          </a:blip>
          <a:srcRect t="6015"/>
          <a:stretch/>
        </p:blipFill>
        <p:spPr>
          <a:xfrm>
            <a:off x="180952" y="1585758"/>
            <a:ext cx="2943173" cy="1684554"/>
          </a:xfrm>
          <a:prstGeom prst="rect">
            <a:avLst/>
          </a:prstGeom>
          <a:noFill/>
          <a:ln>
            <a:noFill/>
          </a:ln>
        </p:spPr>
      </p:pic>
      <p:sp>
        <p:nvSpPr>
          <p:cNvPr id="312" name="Google Shape;312;p16"/>
          <p:cNvSpPr txBox="1"/>
          <p:nvPr/>
        </p:nvSpPr>
        <p:spPr>
          <a:xfrm>
            <a:off x="344000" y="1276150"/>
            <a:ext cx="2943300" cy="30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Nunito"/>
                <a:ea typeface="Nunito"/>
                <a:cs typeface="Nunito"/>
                <a:sym typeface="Nunito"/>
              </a:rPr>
              <a:t>Crude Rate of Death from Opioids per County</a:t>
            </a:r>
            <a:endParaRPr sz="1000">
              <a:latin typeface="Nunito"/>
              <a:ea typeface="Nunito"/>
              <a:cs typeface="Nunito"/>
              <a:sym typeface="Nunito"/>
            </a:endParaRPr>
          </a:p>
        </p:txBody>
      </p:sp>
      <p:pic>
        <p:nvPicPr>
          <p:cNvPr id="313" name="Google Shape;313;p16"/>
          <p:cNvPicPr preferRelativeResize="0"/>
          <p:nvPr/>
        </p:nvPicPr>
        <p:blipFill>
          <a:blip r:embed="rId5">
            <a:alphaModFix/>
          </a:blip>
          <a:stretch>
            <a:fillRect/>
          </a:stretch>
        </p:blipFill>
        <p:spPr>
          <a:xfrm>
            <a:off x="6153101" y="1362874"/>
            <a:ext cx="2838500" cy="1892360"/>
          </a:xfrm>
          <a:prstGeom prst="rect">
            <a:avLst/>
          </a:prstGeom>
          <a:noFill/>
          <a:ln>
            <a:noFill/>
          </a:ln>
        </p:spPr>
      </p:pic>
      <p:pic>
        <p:nvPicPr>
          <p:cNvPr id="2" name="Picture 1"/>
          <p:cNvPicPr>
            <a:picLocks noChangeAspect="1"/>
          </p:cNvPicPr>
          <p:nvPr/>
        </p:nvPicPr>
        <p:blipFill>
          <a:blip r:embed="rId6"/>
          <a:stretch>
            <a:fillRect/>
          </a:stretch>
        </p:blipFill>
        <p:spPr>
          <a:xfrm>
            <a:off x="3533650" y="3570593"/>
            <a:ext cx="5457951" cy="12940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Goals and Methods</a:t>
            </a:r>
            <a:endParaRPr/>
          </a:p>
        </p:txBody>
      </p:sp>
      <p:sp>
        <p:nvSpPr>
          <p:cNvPr id="320" name="Google Shape;320;p17"/>
          <p:cNvSpPr txBox="1">
            <a:spLocks noGrp="1"/>
          </p:cNvSpPr>
          <p:nvPr>
            <p:ph type="body" idx="1"/>
          </p:nvPr>
        </p:nvSpPr>
        <p:spPr>
          <a:xfrm>
            <a:off x="341900" y="1597875"/>
            <a:ext cx="4392300" cy="33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Goals:</a:t>
            </a:r>
            <a:endParaRPr dirty="0"/>
          </a:p>
          <a:p>
            <a:pPr marL="457200" lvl="0" indent="-298450" algn="l" rtl="0">
              <a:spcBef>
                <a:spcPts val="1600"/>
              </a:spcBef>
              <a:spcAft>
                <a:spcPts val="0"/>
              </a:spcAft>
              <a:buSzPts val="1100"/>
              <a:buChar char="●"/>
            </a:pPr>
            <a:r>
              <a:rPr lang="en" sz="1100" dirty="0"/>
              <a:t>D</a:t>
            </a:r>
            <a:r>
              <a:rPr lang="en" sz="1100" dirty="0" smtClean="0"/>
              <a:t>etermine </a:t>
            </a:r>
            <a:r>
              <a:rPr lang="en" sz="1100" dirty="0"/>
              <a:t>if state residency and/or the level of </a:t>
            </a:r>
            <a:r>
              <a:rPr lang="en" sz="1100" dirty="0" smtClean="0"/>
              <a:t>Urbanization </a:t>
            </a:r>
            <a:r>
              <a:rPr lang="en" sz="1100" dirty="0"/>
              <a:t>affects the crude rate of deaths due to opioids.</a:t>
            </a:r>
            <a:endParaRPr sz="1100" dirty="0"/>
          </a:p>
          <a:p>
            <a:pPr marL="457200" lvl="0" indent="-298450" algn="l" rtl="0">
              <a:spcBef>
                <a:spcPts val="0"/>
              </a:spcBef>
              <a:spcAft>
                <a:spcPts val="0"/>
              </a:spcAft>
              <a:buSzPts val="1100"/>
              <a:buChar char="●"/>
            </a:pPr>
            <a:r>
              <a:rPr lang="en" sz="1100" dirty="0"/>
              <a:t>Compare the unemployment rates and the average percentage of citizens who did not graduate high school to </a:t>
            </a:r>
            <a:r>
              <a:rPr lang="en" sz="1100" dirty="0" smtClean="0"/>
              <a:t>State and Urbanization </a:t>
            </a:r>
            <a:r>
              <a:rPr lang="en" sz="1100" dirty="0"/>
              <a:t>levels across counties to see how they are related. </a:t>
            </a:r>
            <a:endParaRPr sz="1100" dirty="0"/>
          </a:p>
          <a:p>
            <a:pPr marL="457200" lvl="0" indent="-311150" algn="l" rtl="0">
              <a:spcBef>
                <a:spcPts val="0"/>
              </a:spcBef>
              <a:spcAft>
                <a:spcPts val="0"/>
              </a:spcAft>
              <a:buSzPts val="1300"/>
              <a:buChar char="●"/>
            </a:pPr>
            <a:r>
              <a:rPr lang="en" sz="1100" dirty="0" smtClean="0"/>
              <a:t>Create recommendations </a:t>
            </a:r>
            <a:r>
              <a:rPr lang="en" sz="1100" dirty="0"/>
              <a:t>for opioid abuse prevention.  </a:t>
            </a:r>
            <a:r>
              <a:rPr lang="en" dirty="0"/>
              <a:t> </a:t>
            </a:r>
            <a:endParaRPr dirty="0"/>
          </a:p>
        </p:txBody>
      </p:sp>
      <p:sp>
        <p:nvSpPr>
          <p:cNvPr id="321" name="Google Shape;321;p17"/>
          <p:cNvSpPr txBox="1">
            <a:spLocks noGrp="1"/>
          </p:cNvSpPr>
          <p:nvPr>
            <p:ph type="body" idx="2"/>
          </p:nvPr>
        </p:nvSpPr>
        <p:spPr>
          <a:xfrm>
            <a:off x="4903650" y="1597950"/>
            <a:ext cx="3928500" cy="33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Methods:</a:t>
            </a:r>
            <a:endParaRPr dirty="0"/>
          </a:p>
          <a:p>
            <a:pPr marL="457200" lvl="0" indent="-298450" algn="l" rtl="0">
              <a:spcBef>
                <a:spcPts val="1600"/>
              </a:spcBef>
              <a:spcAft>
                <a:spcPts val="0"/>
              </a:spcAft>
              <a:buSzPts val="1100"/>
              <a:buChar char="●"/>
            </a:pPr>
            <a:r>
              <a:rPr lang="en" sz="1100" dirty="0"/>
              <a:t>SAS was </a:t>
            </a:r>
            <a:r>
              <a:rPr lang="en" sz="1100" dirty="0" smtClean="0"/>
              <a:t>used </a:t>
            </a:r>
            <a:r>
              <a:rPr lang="en" sz="1100" dirty="0"/>
              <a:t>to merge and clean datasets.</a:t>
            </a:r>
            <a:endParaRPr dirty="0"/>
          </a:p>
          <a:p>
            <a:pPr marL="457200" lvl="0" indent="-298450" algn="l" rtl="0">
              <a:spcBef>
                <a:spcPts val="0"/>
              </a:spcBef>
              <a:spcAft>
                <a:spcPts val="0"/>
              </a:spcAft>
              <a:buSzPts val="1100"/>
              <a:buChar char="●"/>
            </a:pPr>
            <a:r>
              <a:rPr lang="en" sz="1100" dirty="0"/>
              <a:t>ANOVA models were </a:t>
            </a:r>
            <a:r>
              <a:rPr lang="en" sz="1100" dirty="0" smtClean="0"/>
              <a:t>developed </a:t>
            </a:r>
            <a:r>
              <a:rPr lang="en" sz="1100" dirty="0"/>
              <a:t>to estimate the </a:t>
            </a:r>
            <a:r>
              <a:rPr lang="en" sz="1100" dirty="0" smtClean="0"/>
              <a:t>association between </a:t>
            </a:r>
            <a:r>
              <a:rPr lang="en" sz="1100" dirty="0"/>
              <a:t>State and Urbanization </a:t>
            </a:r>
            <a:r>
              <a:rPr lang="en" sz="1100" dirty="0" smtClean="0"/>
              <a:t>levels and crude </a:t>
            </a:r>
            <a:r>
              <a:rPr lang="en" sz="1100" dirty="0"/>
              <a:t>death rate, education, and poverty. </a:t>
            </a:r>
            <a:endParaRPr sz="1100" dirty="0"/>
          </a:p>
          <a:p>
            <a:pPr marL="457200" lvl="0" indent="-298450" algn="l" rtl="0">
              <a:spcBef>
                <a:spcPts val="0"/>
              </a:spcBef>
              <a:spcAft>
                <a:spcPts val="0"/>
              </a:spcAft>
              <a:buSzPts val="1100"/>
              <a:buChar char="●"/>
            </a:pPr>
            <a:r>
              <a:rPr lang="en" sz="1100" dirty="0" smtClean="0"/>
              <a:t>Utilized Tukey Pairwise </a:t>
            </a:r>
            <a:r>
              <a:rPr lang="en" sz="1100" dirty="0"/>
              <a:t>95% confidence intervals </a:t>
            </a:r>
            <a:r>
              <a:rPr lang="en" sz="1100" dirty="0" smtClean="0"/>
              <a:t>to </a:t>
            </a:r>
            <a:r>
              <a:rPr lang="en" sz="1100" dirty="0"/>
              <a:t>compare the mean crude death rate, education levels and poverty percentages across state and urbanization levels. </a:t>
            </a:r>
          </a:p>
          <a:p>
            <a:pPr marL="457200" lvl="0" indent="-298450" algn="l" rtl="0">
              <a:spcBef>
                <a:spcPts val="0"/>
              </a:spcBef>
              <a:spcAft>
                <a:spcPts val="0"/>
              </a:spcAft>
              <a:buSzPts val="1100"/>
              <a:buChar char="●"/>
            </a:pPr>
            <a:r>
              <a:rPr lang="en" sz="1100" dirty="0" smtClean="0"/>
              <a:t>Created </a:t>
            </a:r>
            <a:r>
              <a:rPr lang="en" sz="1100" dirty="0"/>
              <a:t>visuals to represent our </a:t>
            </a:r>
            <a:r>
              <a:rPr lang="en" sz="1100" dirty="0" smtClean="0"/>
              <a:t>findings using Minitab and R software.  </a:t>
            </a:r>
            <a:endParaRPr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8"/>
          <p:cNvSpPr txBox="1">
            <a:spLocks noGrp="1"/>
          </p:cNvSpPr>
          <p:nvPr>
            <p:ph type="title"/>
          </p:nvPr>
        </p:nvSpPr>
        <p:spPr>
          <a:xfrm>
            <a:off x="1281602" y="8213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Results</a:t>
            </a:r>
            <a:endParaRPr dirty="0"/>
          </a:p>
        </p:txBody>
      </p:sp>
      <p:sp>
        <p:nvSpPr>
          <p:cNvPr id="327" name="Google Shape;327;p18"/>
          <p:cNvSpPr txBox="1">
            <a:spLocks noGrp="1"/>
          </p:cNvSpPr>
          <p:nvPr>
            <p:ph type="body" idx="1"/>
          </p:nvPr>
        </p:nvSpPr>
        <p:spPr>
          <a:xfrm>
            <a:off x="255900" y="1369075"/>
            <a:ext cx="8632200" cy="999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t>Crude Death Rate:</a:t>
            </a:r>
            <a:endParaRPr dirty="0"/>
          </a:p>
          <a:p>
            <a:pPr marL="457200" lvl="0" indent="-298450" algn="l" rtl="0">
              <a:lnSpc>
                <a:spcPct val="100000"/>
              </a:lnSpc>
              <a:spcBef>
                <a:spcPts val="0"/>
              </a:spcBef>
              <a:spcAft>
                <a:spcPts val="0"/>
              </a:spcAft>
              <a:buSzPts val="1100"/>
              <a:buChar char="●"/>
            </a:pPr>
            <a:r>
              <a:rPr lang="en" sz="1100" dirty="0"/>
              <a:t>Both State and Urbanization have a significant </a:t>
            </a:r>
            <a:r>
              <a:rPr lang="en" sz="1100" dirty="0" smtClean="0"/>
              <a:t>association to Crude </a:t>
            </a:r>
            <a:r>
              <a:rPr lang="en" sz="1100" dirty="0"/>
              <a:t>Rate (State </a:t>
            </a:r>
            <a:r>
              <a:rPr lang="en" sz="1100" dirty="0" smtClean="0"/>
              <a:t>p-value&lt;0.000</a:t>
            </a:r>
            <a:r>
              <a:rPr lang="en" sz="1100" dirty="0"/>
              <a:t>, Urbanization p-value=0.028). By Tukey Pairwise Comparisons, the states are all significantly different from each other with Kentucky having the highest Crude Rate (mean=11.6490) followed by Ohio (</a:t>
            </a:r>
            <a:r>
              <a:rPr lang="en" sz="1100" dirty="0" smtClean="0"/>
              <a:t>mean=7.959), with </a:t>
            </a:r>
            <a:r>
              <a:rPr lang="en" sz="1100" dirty="0"/>
              <a:t>Indiana having the lowest </a:t>
            </a:r>
            <a:r>
              <a:rPr lang="en" sz="1100" dirty="0" smtClean="0"/>
              <a:t>rate(mean=4.9863</a:t>
            </a:r>
            <a:r>
              <a:rPr lang="en" sz="1100" dirty="0"/>
              <a:t>). For Urbanization, Noncore (Nonmetro) (mean=9.989) is significantly greater than Small Metro (mean=5.7202).</a:t>
            </a:r>
            <a:endParaRPr sz="1100" dirty="0"/>
          </a:p>
        </p:txBody>
      </p:sp>
      <p:sp>
        <p:nvSpPr>
          <p:cNvPr id="328" name="Google Shape;328;p18"/>
          <p:cNvSpPr txBox="1">
            <a:spLocks noGrp="1"/>
          </p:cNvSpPr>
          <p:nvPr>
            <p:ph type="body" idx="1"/>
          </p:nvPr>
        </p:nvSpPr>
        <p:spPr>
          <a:xfrm>
            <a:off x="255900" y="2416425"/>
            <a:ext cx="8632200" cy="999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t>Education:</a:t>
            </a:r>
            <a:endParaRPr dirty="0"/>
          </a:p>
          <a:p>
            <a:pPr marL="457200" lvl="0" indent="-298450" algn="l" rtl="0">
              <a:lnSpc>
                <a:spcPct val="100000"/>
              </a:lnSpc>
              <a:spcBef>
                <a:spcPts val="0"/>
              </a:spcBef>
              <a:spcAft>
                <a:spcPts val="0"/>
              </a:spcAft>
              <a:buSzPts val="1100"/>
              <a:buChar char="●"/>
            </a:pPr>
            <a:r>
              <a:rPr lang="en" sz="1100" dirty="0"/>
              <a:t>State (</a:t>
            </a:r>
            <a:r>
              <a:rPr lang="en" sz="1100" dirty="0" smtClean="0"/>
              <a:t>p-level&lt;0.000</a:t>
            </a:r>
            <a:r>
              <a:rPr lang="en" sz="1100" dirty="0"/>
              <a:t>) and Urbanization (</a:t>
            </a:r>
            <a:r>
              <a:rPr lang="en" sz="1100" dirty="0" smtClean="0"/>
              <a:t>p-level&lt;0.000</a:t>
            </a:r>
            <a:r>
              <a:rPr lang="en" sz="1100" dirty="0"/>
              <a:t>) both showed a significant </a:t>
            </a:r>
            <a:r>
              <a:rPr lang="en" sz="1100" dirty="0" smtClean="0"/>
              <a:t>association to the </a:t>
            </a:r>
            <a:r>
              <a:rPr lang="en" sz="1100" dirty="0"/>
              <a:t>percentage of citizens who did not graduate high school in 2012 - 2016. Specifically, Kentucky (mean=18%) was significantly higher than both </a:t>
            </a:r>
            <a:r>
              <a:rPr lang="en" sz="1100" dirty="0" smtClean="0"/>
              <a:t>Ohio (mean=14%) </a:t>
            </a:r>
            <a:r>
              <a:rPr lang="en" sz="1100" dirty="0"/>
              <a:t>and Indiana (mean=14%). Micropolitan and NonCore(Nonmetro) counties had significantly higher dropout rates compared to the Large Metro and Medium Metro counties. </a:t>
            </a:r>
            <a:endParaRPr sz="1100" dirty="0">
              <a:highlight>
                <a:srgbClr val="FFFF00"/>
              </a:highlight>
            </a:endParaRPr>
          </a:p>
        </p:txBody>
      </p:sp>
      <p:sp>
        <p:nvSpPr>
          <p:cNvPr id="329" name="Google Shape;329;p18"/>
          <p:cNvSpPr txBox="1">
            <a:spLocks noGrp="1"/>
          </p:cNvSpPr>
          <p:nvPr>
            <p:ph type="body" idx="1"/>
          </p:nvPr>
        </p:nvSpPr>
        <p:spPr>
          <a:xfrm>
            <a:off x="255900" y="3463775"/>
            <a:ext cx="8632200" cy="999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t>Unemployment Rates:</a:t>
            </a:r>
            <a:endParaRPr dirty="0"/>
          </a:p>
          <a:p>
            <a:pPr marL="457200" lvl="0" indent="-298450" algn="l" rtl="0">
              <a:lnSpc>
                <a:spcPct val="100000"/>
              </a:lnSpc>
              <a:spcBef>
                <a:spcPts val="0"/>
              </a:spcBef>
              <a:spcAft>
                <a:spcPts val="0"/>
              </a:spcAft>
              <a:buSzPts val="1100"/>
              <a:buChar char="●"/>
            </a:pPr>
            <a:r>
              <a:rPr lang="en" sz="1100" dirty="0"/>
              <a:t>State (p-level=0.007) and Urbanization (</a:t>
            </a:r>
            <a:r>
              <a:rPr lang="en" sz="1100" dirty="0" smtClean="0"/>
              <a:t>p-level&lt;0.000</a:t>
            </a:r>
            <a:r>
              <a:rPr lang="en" sz="1100" dirty="0"/>
              <a:t>) both showed significant </a:t>
            </a:r>
            <a:r>
              <a:rPr lang="en" sz="1100" dirty="0" smtClean="0"/>
              <a:t>association to the </a:t>
            </a:r>
            <a:r>
              <a:rPr lang="en" sz="1100" dirty="0"/>
              <a:t>percentage of unemployed citizens between the years of 2012 and 2017. Specifically, Kentucky (mean = 7.42%) had a significantly higher </a:t>
            </a:r>
            <a:r>
              <a:rPr lang="en" sz="1100" dirty="0" smtClean="0"/>
              <a:t>unemployment rate </a:t>
            </a:r>
            <a:r>
              <a:rPr lang="en" sz="1100" dirty="0"/>
              <a:t>than Indiana (mean = 6.68%). NonCore (nonmetro) counties had the highest mean unemployment rate across all counties. </a:t>
            </a:r>
            <a:endParaRPr sz="1100" dirty="0">
              <a:highlight>
                <a:srgbClr val="FFFF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Opioid Abuse Factors</a:t>
            </a:r>
            <a:endParaRPr/>
          </a:p>
        </p:txBody>
      </p:sp>
      <p:sp>
        <p:nvSpPr>
          <p:cNvPr id="335" name="Google Shape;335;p19"/>
          <p:cNvSpPr txBox="1">
            <a:spLocks noGrp="1"/>
          </p:cNvSpPr>
          <p:nvPr>
            <p:ph type="body" idx="1"/>
          </p:nvPr>
        </p:nvSpPr>
        <p:spPr>
          <a:xfrm>
            <a:off x="277675" y="1261850"/>
            <a:ext cx="5154300" cy="36834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100" dirty="0"/>
              <a:t>“As the county unemployment rate increases by one percentage point, the opioid death rate per 100,000 rises by 0.19 (3.6%)” (the National Bureau of Economic Research).</a:t>
            </a:r>
            <a:endParaRPr sz="1100" dirty="0"/>
          </a:p>
          <a:p>
            <a:pPr marL="457200" lvl="0" indent="-298450" algn="l" rtl="0">
              <a:spcBef>
                <a:spcPts val="0"/>
              </a:spcBef>
              <a:spcAft>
                <a:spcPts val="0"/>
              </a:spcAft>
              <a:buSzPts val="1100"/>
              <a:buChar char="●"/>
            </a:pPr>
            <a:r>
              <a:rPr lang="en" sz="1100" dirty="0"/>
              <a:t>“Substance use was more likely among 12th grade aged dropouts than among those who were still in school, for example 12th grade aged dropouts were more likely to engage in nonmedical use of prescription-type drugs (9.5% vs. 4.6%)” (the Substance Abuse and Mental Health Administration)</a:t>
            </a:r>
            <a:endParaRPr sz="1100" dirty="0"/>
          </a:p>
          <a:p>
            <a:pPr marL="457200" lvl="0" indent="-298450" algn="l" rtl="0">
              <a:spcBef>
                <a:spcPts val="0"/>
              </a:spcBef>
              <a:spcAft>
                <a:spcPts val="0"/>
              </a:spcAft>
              <a:buSzPts val="1100"/>
              <a:buChar char="●"/>
            </a:pPr>
            <a:r>
              <a:rPr lang="en" sz="1100" dirty="0"/>
              <a:t>“Prevention programs can be designed to intervene as early as infancy to address risk factors for drug abuse” (the National Institute on Drug Abuse).</a:t>
            </a:r>
            <a:endParaRPr sz="1100" dirty="0"/>
          </a:p>
          <a:p>
            <a:pPr marL="457200" lvl="0" indent="-298450" algn="l" rtl="0">
              <a:spcBef>
                <a:spcPts val="0"/>
              </a:spcBef>
              <a:spcAft>
                <a:spcPts val="0"/>
              </a:spcAft>
              <a:buSzPts val="1100"/>
              <a:buChar char="●"/>
            </a:pPr>
            <a:r>
              <a:rPr lang="en" sz="1100" dirty="0"/>
              <a:t>Based on these factors and our results from the previous slide we will focus our prevention efforts in three areas:</a:t>
            </a:r>
            <a:endParaRPr sz="1100" dirty="0"/>
          </a:p>
          <a:p>
            <a:pPr marL="914400" lvl="1" indent="-298450" algn="l" rtl="0">
              <a:spcBef>
                <a:spcPts val="0"/>
              </a:spcBef>
              <a:spcAft>
                <a:spcPts val="0"/>
              </a:spcAft>
              <a:buSzPts val="1100"/>
              <a:buChar char="○"/>
            </a:pPr>
            <a:r>
              <a:rPr lang="en" dirty="0"/>
              <a:t>Improving unemployment rates </a:t>
            </a:r>
            <a:endParaRPr dirty="0"/>
          </a:p>
          <a:p>
            <a:pPr marL="914400" lvl="1" indent="-298450" algn="l" rtl="0">
              <a:spcBef>
                <a:spcPts val="0"/>
              </a:spcBef>
              <a:spcAft>
                <a:spcPts val="0"/>
              </a:spcAft>
              <a:buSzPts val="1100"/>
              <a:buChar char="○"/>
            </a:pPr>
            <a:r>
              <a:rPr lang="en" dirty="0"/>
              <a:t>Enhancing prevention education (current education requirements are listed to the right)</a:t>
            </a:r>
            <a:endParaRPr dirty="0"/>
          </a:p>
          <a:p>
            <a:pPr marL="914400" lvl="1" indent="-298450" algn="l" rtl="0">
              <a:spcBef>
                <a:spcPts val="0"/>
              </a:spcBef>
              <a:spcAft>
                <a:spcPts val="0"/>
              </a:spcAft>
              <a:buSzPts val="1100"/>
              <a:buChar char="○"/>
            </a:pPr>
            <a:r>
              <a:rPr lang="en" dirty="0"/>
              <a:t>Focusing first </a:t>
            </a:r>
            <a:r>
              <a:rPr lang="en" dirty="0" smtClean="0"/>
              <a:t>on Nonmetro </a:t>
            </a:r>
            <a:r>
              <a:rPr lang="en" dirty="0"/>
              <a:t>areas</a:t>
            </a:r>
            <a:endParaRPr dirty="0"/>
          </a:p>
        </p:txBody>
      </p:sp>
      <p:pic>
        <p:nvPicPr>
          <p:cNvPr id="336" name="Google Shape;336;p19"/>
          <p:cNvPicPr preferRelativeResize="0"/>
          <p:nvPr/>
        </p:nvPicPr>
        <p:blipFill>
          <a:blip r:embed="rId3">
            <a:alphaModFix/>
          </a:blip>
          <a:stretch>
            <a:fillRect/>
          </a:stretch>
        </p:blipFill>
        <p:spPr>
          <a:xfrm>
            <a:off x="5592575" y="172250"/>
            <a:ext cx="3372525" cy="479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Recommendations</a:t>
            </a:r>
            <a:endParaRPr/>
          </a:p>
        </p:txBody>
      </p:sp>
      <p:sp>
        <p:nvSpPr>
          <p:cNvPr id="342" name="Google Shape;342;p20"/>
          <p:cNvSpPr txBox="1">
            <a:spLocks noGrp="1"/>
          </p:cNvSpPr>
          <p:nvPr>
            <p:ph type="body" idx="1"/>
          </p:nvPr>
        </p:nvSpPr>
        <p:spPr>
          <a:xfrm>
            <a:off x="247124" y="1391025"/>
            <a:ext cx="8896875" cy="3488100"/>
          </a:xfrm>
          <a:prstGeom prst="rect">
            <a:avLst/>
          </a:prstGeom>
        </p:spPr>
        <p:txBody>
          <a:bodyPr spcFirstLastPara="1" wrap="square" lIns="91425" tIns="91425" rIns="91425" bIns="91425" anchor="t" anchorCtr="0">
            <a:noAutofit/>
          </a:bodyPr>
          <a:lstStyle/>
          <a:p>
            <a:pPr marL="457200" lvl="0" indent="-311150" algn="l" rtl="0">
              <a:lnSpc>
                <a:spcPct val="100000"/>
              </a:lnSpc>
              <a:spcBef>
                <a:spcPts val="0"/>
              </a:spcBef>
              <a:spcAft>
                <a:spcPts val="0"/>
              </a:spcAft>
              <a:buSzPts val="1300"/>
              <a:buChar char="●"/>
            </a:pPr>
            <a:r>
              <a:rPr lang="en" dirty="0"/>
              <a:t>Education</a:t>
            </a:r>
            <a:endParaRPr dirty="0"/>
          </a:p>
          <a:p>
            <a:pPr marL="914400" lvl="1" indent="-298450" algn="l" rtl="0">
              <a:lnSpc>
                <a:spcPct val="100000"/>
              </a:lnSpc>
              <a:spcBef>
                <a:spcPts val="0"/>
              </a:spcBef>
              <a:spcAft>
                <a:spcPts val="0"/>
              </a:spcAft>
              <a:buSzPts val="1100"/>
              <a:buChar char="○"/>
            </a:pPr>
            <a:r>
              <a:rPr lang="en" dirty="0"/>
              <a:t>Because of the inconsistency </a:t>
            </a:r>
            <a:r>
              <a:rPr lang="en" dirty="0" smtClean="0"/>
              <a:t>in requirements, </a:t>
            </a:r>
            <a:r>
              <a:rPr lang="en" dirty="0"/>
              <a:t>we recommend creating parallel education </a:t>
            </a:r>
            <a:r>
              <a:rPr lang="en" dirty="0" smtClean="0"/>
              <a:t>requirements across the states by: </a:t>
            </a:r>
          </a:p>
          <a:p>
            <a:pPr lvl="2">
              <a:lnSpc>
                <a:spcPct val="100000"/>
              </a:lnSpc>
              <a:spcBef>
                <a:spcPts val="0"/>
              </a:spcBef>
              <a:buChar char="○"/>
            </a:pPr>
            <a:r>
              <a:rPr lang="en" dirty="0" smtClean="0"/>
              <a:t>Increasing </a:t>
            </a:r>
            <a:r>
              <a:rPr lang="en" dirty="0"/>
              <a:t>education to all grade </a:t>
            </a:r>
            <a:r>
              <a:rPr lang="en" dirty="0" smtClean="0"/>
              <a:t>levels</a:t>
            </a:r>
          </a:p>
          <a:p>
            <a:pPr lvl="2">
              <a:lnSpc>
                <a:spcPct val="100000"/>
              </a:lnSpc>
              <a:spcBef>
                <a:spcPts val="0"/>
              </a:spcBef>
              <a:buChar char="○"/>
            </a:pPr>
            <a:r>
              <a:rPr lang="en" dirty="0" smtClean="0"/>
              <a:t>Creating </a:t>
            </a:r>
            <a:r>
              <a:rPr lang="en" dirty="0"/>
              <a:t>appropriate curriculum for each grade </a:t>
            </a:r>
          </a:p>
          <a:p>
            <a:pPr lvl="2">
              <a:lnSpc>
                <a:spcPct val="100000"/>
              </a:lnSpc>
              <a:spcBef>
                <a:spcPts val="0"/>
              </a:spcBef>
              <a:buChar char="○"/>
            </a:pPr>
            <a:r>
              <a:rPr lang="en" dirty="0" smtClean="0"/>
              <a:t>Implementing </a:t>
            </a:r>
            <a:r>
              <a:rPr lang="en" dirty="0"/>
              <a:t>more detailed instructions and guidelines </a:t>
            </a:r>
            <a:r>
              <a:rPr lang="en" dirty="0" smtClean="0"/>
              <a:t>for each grade</a:t>
            </a:r>
            <a:endParaRPr dirty="0"/>
          </a:p>
          <a:p>
            <a:pPr lvl="3">
              <a:lnSpc>
                <a:spcPct val="100000"/>
              </a:lnSpc>
              <a:spcBef>
                <a:spcPts val="0"/>
              </a:spcBef>
              <a:buChar char="■"/>
            </a:pPr>
            <a:r>
              <a:rPr lang="en" dirty="0"/>
              <a:t>Prevention is most effective the earlier it starts so we believe that all states should be required to begin drug prevention education starting in kindergarten. </a:t>
            </a:r>
            <a:endParaRPr dirty="0"/>
          </a:p>
          <a:p>
            <a:pPr lvl="3">
              <a:lnSpc>
                <a:spcPct val="100000"/>
              </a:lnSpc>
              <a:spcBef>
                <a:spcPts val="0"/>
              </a:spcBef>
              <a:buChar char="■"/>
            </a:pPr>
            <a:r>
              <a:rPr lang="en" dirty="0"/>
              <a:t>Additionally, in order to ensure that school districts are sharing correct information and effectively presenting drug prevention resources, we propose that each state hire and train officials to instruct teachers how to develop these methods in their classroom.  </a:t>
            </a:r>
            <a:endParaRPr dirty="0"/>
          </a:p>
          <a:p>
            <a:pPr marL="914400" lvl="1" indent="-298450" algn="l" rtl="0">
              <a:lnSpc>
                <a:spcPct val="100000"/>
              </a:lnSpc>
              <a:spcBef>
                <a:spcPts val="0"/>
              </a:spcBef>
              <a:spcAft>
                <a:spcPts val="0"/>
              </a:spcAft>
              <a:buSzPts val="1100"/>
              <a:buChar char="○"/>
            </a:pPr>
            <a:r>
              <a:rPr lang="en" dirty="0"/>
              <a:t>Secondly, part of each state’s prevention efforts should be focused on decreasing dropout rates. The longer students are in the structured school environment, the less likely they are to </a:t>
            </a:r>
            <a:r>
              <a:rPr lang="en" dirty="0" smtClean="0"/>
              <a:t>abuse drugs</a:t>
            </a:r>
            <a:r>
              <a:rPr lang="en" dirty="0"/>
              <a:t>. </a:t>
            </a:r>
            <a:endParaRPr dirty="0"/>
          </a:p>
          <a:p>
            <a:pPr marL="457200" lvl="0" indent="-311150" algn="l" rtl="0">
              <a:lnSpc>
                <a:spcPct val="100000"/>
              </a:lnSpc>
              <a:spcBef>
                <a:spcPts val="0"/>
              </a:spcBef>
              <a:spcAft>
                <a:spcPts val="0"/>
              </a:spcAft>
              <a:buSzPts val="1300"/>
              <a:buChar char="●"/>
            </a:pPr>
            <a:r>
              <a:rPr lang="en" dirty="0"/>
              <a:t>Unemployment </a:t>
            </a:r>
            <a:r>
              <a:rPr lang="en" dirty="0" smtClean="0"/>
              <a:t>Rates</a:t>
            </a:r>
            <a:endParaRPr dirty="0"/>
          </a:p>
          <a:p>
            <a:pPr marL="914400" lvl="1" indent="-298450" algn="l" rtl="0">
              <a:lnSpc>
                <a:spcPct val="100000"/>
              </a:lnSpc>
              <a:spcBef>
                <a:spcPts val="0"/>
              </a:spcBef>
              <a:spcAft>
                <a:spcPts val="0"/>
              </a:spcAft>
              <a:buSzPts val="1100"/>
              <a:buChar char="○"/>
            </a:pPr>
            <a:r>
              <a:rPr lang="en" dirty="0"/>
              <a:t>Since unemployment rate has a significant </a:t>
            </a:r>
            <a:r>
              <a:rPr lang="en" dirty="0" smtClean="0"/>
              <a:t>assosiation to opioid </a:t>
            </a:r>
            <a:r>
              <a:rPr lang="en" dirty="0"/>
              <a:t>abuse and death, we believe that each state government should invest resources into creating new jobs. </a:t>
            </a:r>
            <a:endParaRPr dirty="0"/>
          </a:p>
          <a:p>
            <a:pPr marL="457200" lvl="0" indent="-311150" algn="l" rtl="0">
              <a:lnSpc>
                <a:spcPct val="100000"/>
              </a:lnSpc>
              <a:spcBef>
                <a:spcPts val="0"/>
              </a:spcBef>
              <a:spcAft>
                <a:spcPts val="0"/>
              </a:spcAft>
              <a:buSzPts val="1300"/>
              <a:buChar char="●"/>
            </a:pPr>
            <a:r>
              <a:rPr lang="en" dirty="0"/>
              <a:t>Urbanization</a:t>
            </a:r>
            <a:endParaRPr dirty="0"/>
          </a:p>
          <a:p>
            <a:pPr marL="914400" lvl="1" indent="-298450" algn="l" rtl="0">
              <a:lnSpc>
                <a:spcPct val="100000"/>
              </a:lnSpc>
              <a:spcBef>
                <a:spcPts val="0"/>
              </a:spcBef>
              <a:spcAft>
                <a:spcPts val="0"/>
              </a:spcAft>
              <a:buSzPts val="1100"/>
              <a:buChar char="○"/>
            </a:pPr>
            <a:r>
              <a:rPr lang="en" dirty="0" smtClean="0"/>
              <a:t>We believe </a:t>
            </a:r>
            <a:r>
              <a:rPr lang="en" dirty="0"/>
              <a:t>that states should prioritize their efforts and focus first on the </a:t>
            </a:r>
            <a:r>
              <a:rPr lang="en" dirty="0" smtClean="0"/>
              <a:t>Nonmetro </a:t>
            </a:r>
            <a:r>
              <a:rPr lang="en" dirty="0"/>
              <a:t>counties as they are the ones currently with the worst death rate due to opioid abuse.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 </a:t>
            </a:r>
            <a:endParaRPr/>
          </a:p>
        </p:txBody>
      </p:sp>
      <p:sp>
        <p:nvSpPr>
          <p:cNvPr id="348" name="Google Shape;348;p21"/>
          <p:cNvSpPr txBox="1">
            <a:spLocks noGrp="1"/>
          </p:cNvSpPr>
          <p:nvPr>
            <p:ph type="body" idx="1"/>
          </p:nvPr>
        </p:nvSpPr>
        <p:spPr>
          <a:xfrm>
            <a:off x="254833" y="1597875"/>
            <a:ext cx="8619344" cy="2933875"/>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Using data from the CDC as well as the Department of Agriculture, </a:t>
            </a:r>
            <a:r>
              <a:rPr lang="en" dirty="0" smtClean="0"/>
              <a:t>we concluded that </a:t>
            </a:r>
            <a:r>
              <a:rPr lang="en" dirty="0"/>
              <a:t>both </a:t>
            </a:r>
            <a:r>
              <a:rPr lang="en" dirty="0" smtClean="0"/>
              <a:t>State </a:t>
            </a:r>
            <a:r>
              <a:rPr lang="en" dirty="0"/>
              <a:t>and </a:t>
            </a:r>
            <a:r>
              <a:rPr lang="en" dirty="0" smtClean="0"/>
              <a:t>Urbanization </a:t>
            </a:r>
            <a:r>
              <a:rPr lang="en" dirty="0"/>
              <a:t>level </a:t>
            </a:r>
            <a:r>
              <a:rPr lang="en" dirty="0" smtClean="0"/>
              <a:t>had a significant association to </a:t>
            </a:r>
            <a:r>
              <a:rPr lang="en" dirty="0"/>
              <a:t>the crude rate of death due to opioids, </a:t>
            </a:r>
            <a:r>
              <a:rPr lang="en" dirty="0" smtClean="0"/>
              <a:t>the </a:t>
            </a:r>
            <a:r>
              <a:rPr lang="en" dirty="0"/>
              <a:t>percentage of citizens who did not graduate high school, and the unemployment rates in each county within Ohio, Indiana and Kentucky. From these results we made recommendations to focus opioid abuse prevention methods around improving education, decreasing unemployment rates, and targeting specific urban areas first. We believe that these focal points could easily be expanded to the rest of the United States and be just as effective </a:t>
            </a:r>
            <a:r>
              <a:rPr lang="en" dirty="0" smtClean="0"/>
              <a:t>elsewhere. </a:t>
            </a:r>
            <a:endParaRPr dirty="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1255</Words>
  <Application>Microsoft Office PowerPoint</Application>
  <PresentationFormat>On-screen Show (16:9)</PresentationFormat>
  <Paragraphs>67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Maven Pro</vt:lpstr>
      <vt:lpstr>Nunito</vt:lpstr>
      <vt:lpstr>Arial</vt:lpstr>
      <vt:lpstr>Momentum</vt:lpstr>
      <vt:lpstr>The Opioid Crisis in the OH, KY, IN Tri-State Area</vt:lpstr>
      <vt:lpstr>Background Information</vt:lpstr>
      <vt:lpstr>Our Data</vt:lpstr>
      <vt:lpstr>Poverty and Education </vt:lpstr>
      <vt:lpstr>Goals and Methods</vt:lpstr>
      <vt:lpstr>Results</vt:lpstr>
      <vt:lpstr>Opioid Abuse Factors</vt:lpstr>
      <vt:lpstr>Recommendations</vt:lpstr>
      <vt:lpstr>Conclusion </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Opioid Crisis in the OH, KY, IN Tri-State Area</dc:title>
  <dc:creator>Lizzy Compton</dc:creator>
  <cp:lastModifiedBy>Lizzy Compton</cp:lastModifiedBy>
  <cp:revision>9</cp:revision>
  <dcterms:modified xsi:type="dcterms:W3CDTF">2018-11-13T01:42:30Z</dcterms:modified>
</cp:coreProperties>
</file>