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Maven Pro" panose="020B0604020202020204" charset="0"/>
      <p:regular r:id="rId13"/>
      <p:bold r:id="rId14"/>
    </p:embeddedFont>
    <p:embeddedFont>
      <p:font typeface="Nunito" panose="020B060402020202020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3" d="100"/>
          <a:sy n="73" d="100"/>
        </p:scale>
        <p:origin x="442"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8224872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0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70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407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7964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3137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795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67524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357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1619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1" name="Shape 4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724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wrap="square" lIns="91425" tIns="91425" rIns="91425" bIns="91425" anchor="ctr" anchorCtr="0">
              <a:noAutofit/>
            </a:bodyPr>
            <a:lstStyle/>
            <a:p>
              <a:pPr lvl="0">
                <a:spcBef>
                  <a:spcPts val="0"/>
                </a:spcBef>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wrap="square" lIns="91425" tIns="91425" rIns="91425" bIns="91425" anchor="ctr" anchorCtr="0"/>
          <a:lstStyle>
            <a:lvl1pPr lvl="0" algn="ctr">
              <a:spcBef>
                <a:spcPts val="0"/>
              </a:spcBef>
              <a:buClr>
                <a:schemeClr val="lt1"/>
              </a:buClr>
              <a:buSzPct val="100000"/>
              <a:defRPr sz="8000">
                <a:solidFill>
                  <a:schemeClr val="lt1"/>
                </a:solidFill>
              </a:defRPr>
            </a:lvl1pPr>
            <a:lvl2pPr lvl="1" algn="ctr">
              <a:spcBef>
                <a:spcPts val="0"/>
              </a:spcBef>
              <a:buClr>
                <a:schemeClr val="lt1"/>
              </a:buClr>
              <a:buSzPct val="100000"/>
              <a:defRPr sz="8000">
                <a:solidFill>
                  <a:schemeClr val="lt1"/>
                </a:solidFill>
              </a:defRPr>
            </a:lvl2pPr>
            <a:lvl3pPr lvl="2" algn="ctr">
              <a:spcBef>
                <a:spcPts val="0"/>
              </a:spcBef>
              <a:buClr>
                <a:schemeClr val="lt1"/>
              </a:buClr>
              <a:buSzPct val="100000"/>
              <a:defRPr sz="8000">
                <a:solidFill>
                  <a:schemeClr val="lt1"/>
                </a:solidFill>
              </a:defRPr>
            </a:lvl3pPr>
            <a:lvl4pPr lvl="3" algn="ctr">
              <a:spcBef>
                <a:spcPts val="0"/>
              </a:spcBef>
              <a:buClr>
                <a:schemeClr val="lt1"/>
              </a:buClr>
              <a:buSzPct val="100000"/>
              <a:defRPr sz="8000">
                <a:solidFill>
                  <a:schemeClr val="lt1"/>
                </a:solidFill>
              </a:defRPr>
            </a:lvl4pPr>
            <a:lvl5pPr lvl="4" algn="ctr">
              <a:spcBef>
                <a:spcPts val="0"/>
              </a:spcBef>
              <a:buClr>
                <a:schemeClr val="lt1"/>
              </a:buClr>
              <a:buSzPct val="100000"/>
              <a:defRPr sz="8000">
                <a:solidFill>
                  <a:schemeClr val="lt1"/>
                </a:solidFill>
              </a:defRPr>
            </a:lvl5pPr>
            <a:lvl6pPr lvl="5" algn="ctr">
              <a:spcBef>
                <a:spcPts val="0"/>
              </a:spcBef>
              <a:buClr>
                <a:schemeClr val="lt1"/>
              </a:buClr>
              <a:buSzPct val="100000"/>
              <a:defRPr sz="8000">
                <a:solidFill>
                  <a:schemeClr val="lt1"/>
                </a:solidFill>
              </a:defRPr>
            </a:lvl6pPr>
            <a:lvl7pPr lvl="6" algn="ctr">
              <a:spcBef>
                <a:spcPts val="0"/>
              </a:spcBef>
              <a:buClr>
                <a:schemeClr val="lt1"/>
              </a:buClr>
              <a:buSzPct val="100000"/>
              <a:defRPr sz="8000">
                <a:solidFill>
                  <a:schemeClr val="lt1"/>
                </a:solidFill>
              </a:defRPr>
            </a:lvl7pPr>
            <a:lvl8pPr lvl="7" algn="ctr">
              <a:spcBef>
                <a:spcPts val="0"/>
              </a:spcBef>
              <a:buClr>
                <a:schemeClr val="lt1"/>
              </a:buClr>
              <a:buSzPct val="100000"/>
              <a:defRPr sz="8000">
                <a:solidFill>
                  <a:schemeClr val="lt1"/>
                </a:solidFill>
              </a:defRPr>
            </a:lvl8pPr>
            <a:lvl9pPr lvl="8" algn="ctr">
              <a:spcBef>
                <a:spcPts val="0"/>
              </a:spcBef>
              <a:buClr>
                <a:schemeClr val="lt1"/>
              </a:buClr>
              <a:buSzPct val="100000"/>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wrap="square"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wrap="square" lIns="91425" tIns="91425" rIns="91425" bIns="91425" anchor="ctr" anchorCtr="0">
                <a:noAutofit/>
              </a:bodyPr>
              <a:lstStyle/>
              <a:p>
                <a:pPr lvl="0">
                  <a:spcBef>
                    <a:spcPts val="0"/>
                  </a:spcBef>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wrap="square" lIns="91425" tIns="91425" rIns="91425" bIns="91425" anchor="ctr" anchorCtr="0"/>
          <a:lstStyle>
            <a:lvl1pPr lvl="0">
              <a:spcBef>
                <a:spcPts val="0"/>
              </a:spcBef>
              <a:buClr>
                <a:schemeClr val="lt1"/>
              </a:buClr>
              <a:buSzPct val="100000"/>
              <a:defRPr sz="3600">
                <a:solidFill>
                  <a:schemeClr val="lt1"/>
                </a:solidFill>
              </a:defRPr>
            </a:lvl1pPr>
            <a:lvl2pPr lvl="1">
              <a:spcBef>
                <a:spcPts val="0"/>
              </a:spcBef>
              <a:buClr>
                <a:schemeClr val="lt1"/>
              </a:buClr>
              <a:buSzPct val="100000"/>
              <a:defRPr sz="3600">
                <a:solidFill>
                  <a:schemeClr val="lt1"/>
                </a:solidFill>
              </a:defRPr>
            </a:lvl2pPr>
            <a:lvl3pPr lvl="2">
              <a:spcBef>
                <a:spcPts val="0"/>
              </a:spcBef>
              <a:buClr>
                <a:schemeClr val="lt1"/>
              </a:buClr>
              <a:buSzPct val="100000"/>
              <a:defRPr sz="3600">
                <a:solidFill>
                  <a:schemeClr val="lt1"/>
                </a:solidFill>
              </a:defRPr>
            </a:lvl3pPr>
            <a:lvl4pPr lvl="3">
              <a:spcBef>
                <a:spcPts val="0"/>
              </a:spcBef>
              <a:buClr>
                <a:schemeClr val="lt1"/>
              </a:buClr>
              <a:buSzPct val="100000"/>
              <a:defRPr sz="3600">
                <a:solidFill>
                  <a:schemeClr val="lt1"/>
                </a:solidFill>
              </a:defRPr>
            </a:lvl4pPr>
            <a:lvl5pPr lvl="4">
              <a:spcBef>
                <a:spcPts val="0"/>
              </a:spcBef>
              <a:buClr>
                <a:schemeClr val="lt1"/>
              </a:buClr>
              <a:buSzPct val="100000"/>
              <a:defRPr sz="3600">
                <a:solidFill>
                  <a:schemeClr val="lt1"/>
                </a:solidFill>
              </a:defRPr>
            </a:lvl5pPr>
            <a:lvl6pPr lvl="5">
              <a:spcBef>
                <a:spcPts val="0"/>
              </a:spcBef>
              <a:buClr>
                <a:schemeClr val="lt1"/>
              </a:buClr>
              <a:buSzPct val="100000"/>
              <a:defRPr sz="3600">
                <a:solidFill>
                  <a:schemeClr val="lt1"/>
                </a:solidFill>
              </a:defRPr>
            </a:lvl6pPr>
            <a:lvl7pPr lvl="6">
              <a:spcBef>
                <a:spcPts val="0"/>
              </a:spcBef>
              <a:buClr>
                <a:schemeClr val="lt1"/>
              </a:buClr>
              <a:buSzPct val="100000"/>
              <a:defRPr sz="3600">
                <a:solidFill>
                  <a:schemeClr val="lt1"/>
                </a:solidFill>
              </a:defRPr>
            </a:lvl7pPr>
            <a:lvl8pPr lvl="7">
              <a:spcBef>
                <a:spcPts val="0"/>
              </a:spcBef>
              <a:buClr>
                <a:schemeClr val="lt1"/>
              </a:buClr>
              <a:buSzPct val="100000"/>
              <a:defRPr sz="3600">
                <a:solidFill>
                  <a:schemeClr val="lt1"/>
                </a:solidFill>
              </a:defRPr>
            </a:lvl8pPr>
            <a:lvl9pPr lvl="8">
              <a:spcBef>
                <a:spcPts val="0"/>
              </a:spcBef>
              <a:buClr>
                <a:schemeClr val="lt1"/>
              </a:buClr>
              <a:buSzPct val="100000"/>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lnSpc>
                <a:spcPct val="100000"/>
              </a:lnSpc>
              <a:spcBef>
                <a:spcPts val="0"/>
              </a:spcBef>
              <a:spcAft>
                <a:spcPts val="0"/>
              </a:spcAft>
              <a:buSzPct val="100000"/>
              <a:buNone/>
              <a:defRPr sz="1600"/>
            </a:lvl1pPr>
            <a:lvl2pPr lvl="1">
              <a:lnSpc>
                <a:spcPct val="100000"/>
              </a:lnSpc>
              <a:spcBef>
                <a:spcPts val="0"/>
              </a:spcBef>
              <a:spcAft>
                <a:spcPts val="0"/>
              </a:spcAft>
              <a:buSzPct val="100000"/>
              <a:buNone/>
              <a:defRPr sz="1600"/>
            </a:lvl2pPr>
            <a:lvl3pPr lvl="2">
              <a:lnSpc>
                <a:spcPct val="100000"/>
              </a:lnSpc>
              <a:spcBef>
                <a:spcPts val="0"/>
              </a:spcBef>
              <a:spcAft>
                <a:spcPts val="0"/>
              </a:spcAft>
              <a:buSzPct val="100000"/>
              <a:buNone/>
              <a:defRPr sz="1600"/>
            </a:lvl3pPr>
            <a:lvl4pPr lvl="3">
              <a:lnSpc>
                <a:spcPct val="100000"/>
              </a:lnSpc>
              <a:spcBef>
                <a:spcPts val="0"/>
              </a:spcBef>
              <a:spcAft>
                <a:spcPts val="0"/>
              </a:spcAft>
              <a:buSzPct val="100000"/>
              <a:buNone/>
              <a:defRPr sz="1600"/>
            </a:lvl4pPr>
            <a:lvl5pPr lvl="4">
              <a:lnSpc>
                <a:spcPct val="100000"/>
              </a:lnSpc>
              <a:spcBef>
                <a:spcPts val="0"/>
              </a:spcBef>
              <a:spcAft>
                <a:spcPts val="0"/>
              </a:spcAft>
              <a:buSzPct val="100000"/>
              <a:buNone/>
              <a:defRPr sz="1600"/>
            </a:lvl5pPr>
            <a:lvl6pPr lvl="5">
              <a:lnSpc>
                <a:spcPct val="100000"/>
              </a:lnSpc>
              <a:spcBef>
                <a:spcPts val="0"/>
              </a:spcBef>
              <a:spcAft>
                <a:spcPts val="0"/>
              </a:spcAft>
              <a:buSzPct val="100000"/>
              <a:buNone/>
              <a:defRPr sz="1600"/>
            </a:lvl6pPr>
            <a:lvl7pPr lvl="6">
              <a:lnSpc>
                <a:spcPct val="100000"/>
              </a:lnSpc>
              <a:spcBef>
                <a:spcPts val="0"/>
              </a:spcBef>
              <a:spcAft>
                <a:spcPts val="0"/>
              </a:spcAft>
              <a:buSzPct val="100000"/>
              <a:buNone/>
              <a:defRPr sz="1600"/>
            </a:lvl7pPr>
            <a:lvl8pPr lvl="7">
              <a:lnSpc>
                <a:spcPct val="100000"/>
              </a:lnSpc>
              <a:spcBef>
                <a:spcPts val="0"/>
              </a:spcBef>
              <a:spcAft>
                <a:spcPts val="0"/>
              </a:spcAft>
              <a:buSzPct val="100000"/>
              <a:buNone/>
              <a:defRPr sz="1600"/>
            </a:lvl8pPr>
            <a:lvl9pPr lvl="8">
              <a:lnSpc>
                <a:spcPct val="100000"/>
              </a:lnSpc>
              <a:spcBef>
                <a:spcPts val="0"/>
              </a:spcBef>
              <a:spcAft>
                <a:spcPts val="0"/>
              </a:spcAft>
              <a:buSzPct val="1000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wrap="square" lIns="91425" tIns="91425" rIns="91425" bIns="91425" anchor="ctr" anchorCtr="0">
              <a:noAutofit/>
            </a:bodyPr>
            <a:lstStyle/>
            <a:p>
              <a:pPr lvl="0">
                <a:spcBef>
                  <a:spcPts val="0"/>
                </a:spcBef>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wrap="square" lIns="91425" tIns="91425" rIns="91425" bIns="91425" anchor="t" anchorCtr="0"/>
          <a:lstStyle>
            <a:lvl1pPr lvl="0">
              <a:lnSpc>
                <a:spcPct val="100000"/>
              </a:lnSpc>
              <a:spcBef>
                <a:spcPts val="0"/>
              </a:spcBef>
              <a:spcAft>
                <a:spcPts val="0"/>
              </a:spcAft>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2"/>
              </a:buClr>
              <a:buSzPct val="100000"/>
              <a:buFont typeface="Maven Pro"/>
              <a:buNone/>
              <a:defRPr sz="2800" b="1">
                <a:solidFill>
                  <a:schemeClr val="dk2"/>
                </a:solidFill>
                <a:latin typeface="Maven Pro"/>
                <a:ea typeface="Maven Pro"/>
                <a:cs typeface="Maven Pro"/>
                <a:sym typeface="Maven Pro"/>
              </a:defRPr>
            </a:lvl1pPr>
            <a:lvl2pPr lvl="1">
              <a:spcBef>
                <a:spcPts val="0"/>
              </a:spcBef>
              <a:buClr>
                <a:schemeClr val="dk2"/>
              </a:buClr>
              <a:buSzPct val="100000"/>
              <a:buFont typeface="Maven Pro"/>
              <a:buNone/>
              <a:defRPr sz="2800" b="1">
                <a:solidFill>
                  <a:schemeClr val="dk2"/>
                </a:solidFill>
                <a:latin typeface="Maven Pro"/>
                <a:ea typeface="Maven Pro"/>
                <a:cs typeface="Maven Pro"/>
                <a:sym typeface="Maven Pro"/>
              </a:defRPr>
            </a:lvl2pPr>
            <a:lvl3pPr lvl="2">
              <a:spcBef>
                <a:spcPts val="0"/>
              </a:spcBef>
              <a:buClr>
                <a:schemeClr val="dk2"/>
              </a:buClr>
              <a:buSzPct val="100000"/>
              <a:buFont typeface="Maven Pro"/>
              <a:buNone/>
              <a:defRPr sz="2800" b="1">
                <a:solidFill>
                  <a:schemeClr val="dk2"/>
                </a:solidFill>
                <a:latin typeface="Maven Pro"/>
                <a:ea typeface="Maven Pro"/>
                <a:cs typeface="Maven Pro"/>
                <a:sym typeface="Maven Pro"/>
              </a:defRPr>
            </a:lvl3pPr>
            <a:lvl4pPr lvl="3">
              <a:spcBef>
                <a:spcPts val="0"/>
              </a:spcBef>
              <a:buClr>
                <a:schemeClr val="dk2"/>
              </a:buClr>
              <a:buSzPct val="100000"/>
              <a:buFont typeface="Maven Pro"/>
              <a:buNone/>
              <a:defRPr sz="2800" b="1">
                <a:solidFill>
                  <a:schemeClr val="dk2"/>
                </a:solidFill>
                <a:latin typeface="Maven Pro"/>
                <a:ea typeface="Maven Pro"/>
                <a:cs typeface="Maven Pro"/>
                <a:sym typeface="Maven Pro"/>
              </a:defRPr>
            </a:lvl4pPr>
            <a:lvl5pPr lvl="4">
              <a:spcBef>
                <a:spcPts val="0"/>
              </a:spcBef>
              <a:buClr>
                <a:schemeClr val="dk2"/>
              </a:buClr>
              <a:buSzPct val="100000"/>
              <a:buFont typeface="Maven Pro"/>
              <a:buNone/>
              <a:defRPr sz="2800" b="1">
                <a:solidFill>
                  <a:schemeClr val="dk2"/>
                </a:solidFill>
                <a:latin typeface="Maven Pro"/>
                <a:ea typeface="Maven Pro"/>
                <a:cs typeface="Maven Pro"/>
                <a:sym typeface="Maven Pro"/>
              </a:defRPr>
            </a:lvl5pPr>
            <a:lvl6pPr lvl="5">
              <a:spcBef>
                <a:spcPts val="0"/>
              </a:spcBef>
              <a:buClr>
                <a:schemeClr val="dk2"/>
              </a:buClr>
              <a:buSzPct val="100000"/>
              <a:buFont typeface="Maven Pro"/>
              <a:buNone/>
              <a:defRPr sz="2800" b="1">
                <a:solidFill>
                  <a:schemeClr val="dk2"/>
                </a:solidFill>
                <a:latin typeface="Maven Pro"/>
                <a:ea typeface="Maven Pro"/>
                <a:cs typeface="Maven Pro"/>
                <a:sym typeface="Maven Pro"/>
              </a:defRPr>
            </a:lvl6pPr>
            <a:lvl7pPr lvl="6">
              <a:spcBef>
                <a:spcPts val="0"/>
              </a:spcBef>
              <a:buClr>
                <a:schemeClr val="dk2"/>
              </a:buClr>
              <a:buSzPct val="100000"/>
              <a:buFont typeface="Maven Pro"/>
              <a:buNone/>
              <a:defRPr sz="2800" b="1">
                <a:solidFill>
                  <a:schemeClr val="dk2"/>
                </a:solidFill>
                <a:latin typeface="Maven Pro"/>
                <a:ea typeface="Maven Pro"/>
                <a:cs typeface="Maven Pro"/>
                <a:sym typeface="Maven Pro"/>
              </a:defRPr>
            </a:lvl7pPr>
            <a:lvl8pPr lvl="7">
              <a:spcBef>
                <a:spcPts val="0"/>
              </a:spcBef>
              <a:buClr>
                <a:schemeClr val="dk2"/>
              </a:buClr>
              <a:buSzPct val="100000"/>
              <a:buFont typeface="Maven Pro"/>
              <a:buNone/>
              <a:defRPr sz="2800" b="1">
                <a:solidFill>
                  <a:schemeClr val="dk2"/>
                </a:solidFill>
                <a:latin typeface="Maven Pro"/>
                <a:ea typeface="Maven Pro"/>
                <a:cs typeface="Maven Pro"/>
                <a:sym typeface="Maven Pro"/>
              </a:defRPr>
            </a:lvl8pPr>
            <a:lvl9pPr lvl="8">
              <a:spcBef>
                <a:spcPts val="0"/>
              </a:spcBef>
              <a:buClr>
                <a:schemeClr val="dk2"/>
              </a:buClr>
              <a:buSzPct val="1000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Nunito"/>
              <a:buChar char="●"/>
              <a:defRPr sz="1300">
                <a:solidFill>
                  <a:schemeClr val="dk2"/>
                </a:solidFill>
                <a:latin typeface="Nunito"/>
                <a:ea typeface="Nunito"/>
                <a:cs typeface="Nunito"/>
                <a:sym typeface="Nunito"/>
              </a:defRPr>
            </a:lvl1pPr>
            <a:lvl2pPr lvl="1">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2pPr>
            <a:lvl3pPr lvl="2">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3pPr>
            <a:lvl4pPr lvl="3">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4pPr>
            <a:lvl5pPr lvl="4">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5pPr>
            <a:lvl6pPr lvl="5">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6pPr>
            <a:lvl7pPr lvl="6">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7pPr>
            <a:lvl8pPr lvl="7">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8pPr>
            <a:lvl9pPr lvl="8">
              <a:lnSpc>
                <a:spcPct val="115000"/>
              </a:lnSpc>
              <a:spcBef>
                <a:spcPts val="0"/>
              </a:spcBef>
              <a:spcAft>
                <a:spcPts val="1600"/>
              </a:spcAft>
              <a:buClr>
                <a:schemeClr val="dk2"/>
              </a:buClr>
              <a:buSzPct val="1000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900">
                <a:solidFill>
                  <a:schemeClr val="dk2"/>
                </a:solidFill>
                <a:latin typeface="Nunito"/>
                <a:ea typeface="Nunito"/>
                <a:cs typeface="Nunito"/>
                <a:sym typeface="Nunito"/>
              </a:rPr>
              <a:t>‹#›</a:t>
            </a:fld>
            <a:endParaRPr lang="en" sz="9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attletimes.wpengine.netdna-cdn.com/fyi-guy/files/2013/12/politicsnw-maps-c.jpg" TargetMode="External"/><Relationship Id="rId3" Type="http://schemas.openxmlformats.org/officeDocument/2006/relationships/hyperlink" Target="http://q13fox.com/2015/06/16/people-in-north-seattle-alarmed-over-double-digit-increase-in-violent-crime/" TargetMode="External"/><Relationship Id="rId7" Type="http://schemas.openxmlformats.org/officeDocument/2006/relationships/hyperlink" Target="https://data.seattle.gov"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buildthecity.files.wordpress.com/2011/03/seattle_2010_density.jpg" TargetMode="External"/><Relationship Id="rId5" Type="http://schemas.openxmlformats.org/officeDocument/2006/relationships/hyperlink" Target="https://www.policedatainitiative.org/datasets/" TargetMode="External"/><Relationship Id="rId4" Type="http://schemas.openxmlformats.org/officeDocument/2006/relationships/hyperlink" Target="https://www.seattle.gov/police/information-and-data" TargetMode="External"/><Relationship Id="rId9" Type="http://schemas.openxmlformats.org/officeDocument/2006/relationships/hyperlink" Target="http://www.seattle.gov/Documents/Departments/OPCD/Demographics/GeographicFilesandMaps/2010CensusProfil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311708" y="171300"/>
            <a:ext cx="8520600" cy="2052600"/>
          </a:xfrm>
          <a:prstGeom prst="rect">
            <a:avLst/>
          </a:prstGeom>
        </p:spPr>
        <p:txBody>
          <a:bodyPr wrap="square" lIns="91425" tIns="91425" rIns="91425" bIns="91425" anchor="ctr" anchorCtr="0">
            <a:noAutofit/>
          </a:bodyPr>
          <a:lstStyle/>
          <a:p>
            <a:pPr lvl="0" rtl="0">
              <a:lnSpc>
                <a:spcPct val="115000"/>
              </a:lnSpc>
              <a:spcBef>
                <a:spcPts val="0"/>
              </a:spcBef>
              <a:buNone/>
            </a:pPr>
            <a:r>
              <a:rPr lang="en" sz="6000">
                <a:solidFill>
                  <a:srgbClr val="FFFFFF"/>
                </a:solidFill>
              </a:rPr>
              <a:t>Police Data Challenge</a:t>
            </a:r>
          </a:p>
        </p:txBody>
      </p:sp>
      <p:sp>
        <p:nvSpPr>
          <p:cNvPr id="278" name="Shape 278"/>
          <p:cNvSpPr txBox="1">
            <a:spLocks noGrp="1"/>
          </p:cNvSpPr>
          <p:nvPr>
            <p:ph type="subTitle" idx="1"/>
          </p:nvPr>
        </p:nvSpPr>
        <p:spPr>
          <a:xfrm>
            <a:off x="311700" y="2175450"/>
            <a:ext cx="8520600" cy="792600"/>
          </a:xfrm>
          <a:prstGeom prst="rect">
            <a:avLst/>
          </a:prstGeom>
        </p:spPr>
        <p:txBody>
          <a:bodyPr wrap="square" lIns="91425" tIns="91425" rIns="91425" bIns="91425" anchor="t" anchorCtr="0">
            <a:noAutofit/>
          </a:bodyPr>
          <a:lstStyle/>
          <a:p>
            <a:pPr lvl="0" rtl="0">
              <a:lnSpc>
                <a:spcPct val="115000"/>
              </a:lnSpc>
              <a:spcBef>
                <a:spcPts val="0"/>
              </a:spcBef>
              <a:buNone/>
            </a:pPr>
            <a:r>
              <a:rPr lang="en" sz="2400">
                <a:solidFill>
                  <a:srgbClr val="FFFFFF"/>
                </a:solidFill>
              </a:rPr>
              <a:t>Catie Bartholomew, Grace Ding, Sophie Mason, Allie Restani</a:t>
            </a:r>
          </a:p>
          <a:p>
            <a:pPr lvl="0">
              <a:spcBef>
                <a:spcPts val="0"/>
              </a:spcBef>
              <a:buNone/>
            </a:pPr>
            <a:endParaRPr/>
          </a:p>
        </p:txBody>
      </p:sp>
      <p:sp>
        <p:nvSpPr>
          <p:cNvPr id="279" name="Shape 279"/>
          <p:cNvSpPr txBox="1"/>
          <p:nvPr/>
        </p:nvSpPr>
        <p:spPr>
          <a:xfrm>
            <a:off x="1942050" y="3493200"/>
            <a:ext cx="5259900" cy="9603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 sz="1800" b="1">
                <a:solidFill>
                  <a:srgbClr val="FFFFFF"/>
                </a:solidFill>
              </a:rPr>
              <a:t>Valley Christian High School</a:t>
            </a:r>
          </a:p>
          <a:p>
            <a:pPr lvl="0" algn="ctr" rtl="0">
              <a:lnSpc>
                <a:spcPct val="115000"/>
              </a:lnSpc>
              <a:spcBef>
                <a:spcPts val="0"/>
              </a:spcBef>
              <a:buNone/>
            </a:pPr>
            <a:r>
              <a:rPr lang="en" sz="1800" b="1">
                <a:solidFill>
                  <a:srgbClr val="FFFFFF"/>
                </a:solidFill>
              </a:rPr>
              <a:t>Mrs. Smith</a:t>
            </a:r>
          </a:p>
          <a:p>
            <a:pPr lvl="0" algn="ctr" rtl="0">
              <a:lnSpc>
                <a:spcPct val="115000"/>
              </a:lnSpc>
              <a:spcBef>
                <a:spcPts val="0"/>
              </a:spcBef>
              <a:buNone/>
            </a:pPr>
            <a:r>
              <a:rPr lang="en" sz="1800" b="1">
                <a:solidFill>
                  <a:srgbClr val="FFFFFF"/>
                </a:solidFill>
              </a:rPr>
              <a:t>Advanced Data Analysis</a:t>
            </a:r>
          </a:p>
          <a:p>
            <a:pPr lv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245375" y="259525"/>
            <a:ext cx="2642400" cy="783300"/>
          </a:xfrm>
          <a:prstGeom prst="rect">
            <a:avLst/>
          </a:prstGeom>
          <a:noFill/>
          <a:ln>
            <a:noFill/>
          </a:ln>
        </p:spPr>
        <p:txBody>
          <a:bodyPr wrap="square" lIns="91425" tIns="91425" rIns="91425" bIns="91425" anchor="t" anchorCtr="0">
            <a:noAutofit/>
          </a:bodyPr>
          <a:lstStyle/>
          <a:p>
            <a:pPr lvl="0" rtl="0">
              <a:spcBef>
                <a:spcPts val="0"/>
              </a:spcBef>
              <a:buNone/>
            </a:pPr>
            <a:r>
              <a:rPr lang="en" sz="2800" b="1">
                <a:solidFill>
                  <a:schemeClr val="dk2"/>
                </a:solidFill>
                <a:latin typeface="Maven Pro"/>
                <a:ea typeface="Maven Pro"/>
                <a:cs typeface="Maven Pro"/>
                <a:sym typeface="Maven Pro"/>
              </a:rPr>
              <a:t>Works Cited</a:t>
            </a:r>
          </a:p>
        </p:txBody>
      </p:sp>
      <p:sp>
        <p:nvSpPr>
          <p:cNvPr id="419" name="Shape 419"/>
          <p:cNvSpPr txBox="1"/>
          <p:nvPr/>
        </p:nvSpPr>
        <p:spPr>
          <a:xfrm>
            <a:off x="707800" y="1618500"/>
            <a:ext cx="5238000" cy="2397300"/>
          </a:xfrm>
          <a:prstGeom prst="rect">
            <a:avLst/>
          </a:prstGeom>
          <a:noFill/>
          <a:ln>
            <a:noFill/>
          </a:ln>
        </p:spPr>
        <p:txBody>
          <a:bodyPr wrap="square" lIns="91425" tIns="91425" rIns="91425" bIns="91425" anchor="t" anchorCtr="0">
            <a:noAutofit/>
          </a:bodyPr>
          <a:lstStyle/>
          <a:p>
            <a:pPr marL="457200" lvl="0" indent="-228600" rtl="0">
              <a:spcBef>
                <a:spcPts val="0"/>
              </a:spcBef>
              <a:buChar char="●"/>
            </a:pPr>
            <a:r>
              <a:rPr lang="en" u="sng">
                <a:solidFill>
                  <a:schemeClr val="hlink"/>
                </a:solidFill>
                <a:hlinkClick r:id="rId3"/>
              </a:rPr>
              <a:t>med-over-double-digit-increase-in-violent-crime/</a:t>
            </a:r>
          </a:p>
          <a:p>
            <a:pPr marL="457200" lvl="0" indent="-228600" rtl="0">
              <a:spcBef>
                <a:spcPts val="0"/>
              </a:spcBef>
              <a:buChar char="●"/>
            </a:pPr>
            <a:r>
              <a:rPr lang="en" u="sng">
                <a:solidFill>
                  <a:schemeClr val="hlink"/>
                </a:solidFill>
                <a:hlinkClick r:id="rId4"/>
              </a:rPr>
              <a:t>https://www.seattle.gov/police/information-and-data</a:t>
            </a:r>
          </a:p>
          <a:p>
            <a:pPr marL="457200" lvl="0" indent="-228600" rtl="0">
              <a:spcBef>
                <a:spcPts val="0"/>
              </a:spcBef>
              <a:buChar char="●"/>
            </a:pPr>
            <a:r>
              <a:rPr lang="en" u="sng">
                <a:solidFill>
                  <a:schemeClr val="hlink"/>
                </a:solidFill>
                <a:hlinkClick r:id="rId5"/>
              </a:rPr>
              <a:t>https://www.policedatainitiative.org/datasets/</a:t>
            </a:r>
          </a:p>
          <a:p>
            <a:pPr marL="457200" lvl="0" indent="-228600" rtl="0">
              <a:spcBef>
                <a:spcPts val="0"/>
              </a:spcBef>
              <a:buChar char="●"/>
            </a:pPr>
            <a:r>
              <a:rPr lang="en" u="sng">
                <a:solidFill>
                  <a:schemeClr val="hlink"/>
                </a:solidFill>
                <a:hlinkClick r:id="rId6"/>
              </a:rPr>
              <a:t>https://buildthecity.files.wordpress.com/2011/03/seattle_2010_density.jpg</a:t>
            </a:r>
          </a:p>
          <a:p>
            <a:pPr marL="457200" lvl="0" indent="-228600" rtl="0">
              <a:spcBef>
                <a:spcPts val="0"/>
              </a:spcBef>
              <a:buChar char="●"/>
            </a:pPr>
            <a:r>
              <a:rPr lang="en" u="sng">
                <a:solidFill>
                  <a:schemeClr val="hlink"/>
                </a:solidFill>
                <a:hlinkClick r:id="rId7"/>
              </a:rPr>
              <a:t>https://data.seattle.gov</a:t>
            </a:r>
            <a:r>
              <a:rPr lang="en"/>
              <a:t> </a:t>
            </a:r>
          </a:p>
          <a:p>
            <a:pPr marL="457200" lvl="0" indent="-228600" rtl="0">
              <a:spcBef>
                <a:spcPts val="0"/>
              </a:spcBef>
              <a:buChar char="●"/>
            </a:pPr>
            <a:r>
              <a:rPr lang="en" u="sng">
                <a:solidFill>
                  <a:schemeClr val="hlink"/>
                </a:solidFill>
                <a:hlinkClick r:id="rId8"/>
              </a:rPr>
              <a:t>http://seattletimes.wpengine.netdna-cdn.com/fyi-guy/files/2013/12/politicsnw-maps-c.jpg</a:t>
            </a:r>
            <a:r>
              <a:rPr lang="en"/>
              <a:t> </a:t>
            </a:r>
          </a:p>
          <a:p>
            <a:pPr marL="457200" lvl="0" indent="-228600" rtl="0">
              <a:spcBef>
                <a:spcPts val="0"/>
              </a:spcBef>
              <a:buChar char="●"/>
            </a:pPr>
            <a:r>
              <a:rPr lang="en" u="sng">
                <a:solidFill>
                  <a:schemeClr val="hlink"/>
                </a:solidFill>
                <a:hlinkClick r:id="rId9"/>
              </a:rPr>
              <a:t>http://www.seattle.gov/Documents/Departments/OPCD/Demographics/GeographicFilesandMaps/2010CensusProfile.pdf</a:t>
            </a:r>
            <a:r>
              <a:rPr lang="en"/>
              <a:t> </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idx="4294967295"/>
          </p:nvPr>
        </p:nvSpPr>
        <p:spPr>
          <a:xfrm>
            <a:off x="4638850" y="87500"/>
            <a:ext cx="4070400" cy="459600"/>
          </a:xfrm>
          <a:prstGeom prst="rect">
            <a:avLst/>
          </a:prstGeom>
        </p:spPr>
        <p:txBody>
          <a:bodyPr wrap="square" lIns="91425" tIns="91425" rIns="91425" bIns="91425" anchor="t" anchorCtr="0">
            <a:noAutofit/>
          </a:bodyPr>
          <a:lstStyle/>
          <a:p>
            <a:pPr lvl="0" algn="ctr" rtl="0">
              <a:lnSpc>
                <a:spcPct val="115000"/>
              </a:lnSpc>
              <a:spcBef>
                <a:spcPts val="0"/>
              </a:spcBef>
              <a:buNone/>
            </a:pPr>
            <a:r>
              <a:rPr lang="en" sz="4800">
                <a:solidFill>
                  <a:srgbClr val="666666"/>
                </a:solidFill>
              </a:rPr>
              <a:t>Background</a:t>
            </a:r>
          </a:p>
          <a:p>
            <a:pPr lvl="0">
              <a:spcBef>
                <a:spcPts val="0"/>
              </a:spcBef>
              <a:buNone/>
            </a:pPr>
            <a:endParaRPr sz="4800">
              <a:solidFill>
                <a:srgbClr val="666666"/>
              </a:solidFill>
            </a:endParaRPr>
          </a:p>
        </p:txBody>
      </p:sp>
      <p:sp>
        <p:nvSpPr>
          <p:cNvPr id="285" name="Shape 285"/>
          <p:cNvSpPr txBox="1">
            <a:spLocks noGrp="1"/>
          </p:cNvSpPr>
          <p:nvPr>
            <p:ph type="body" idx="4294967295"/>
          </p:nvPr>
        </p:nvSpPr>
        <p:spPr>
          <a:xfrm>
            <a:off x="4612822" y="1164225"/>
            <a:ext cx="4360200" cy="3447900"/>
          </a:xfrm>
          <a:prstGeom prst="rect">
            <a:avLst/>
          </a:prstGeom>
        </p:spPr>
        <p:txBody>
          <a:bodyPr wrap="square" lIns="91425" tIns="91425" rIns="91425" bIns="91425" anchor="t" anchorCtr="0">
            <a:noAutofit/>
          </a:bodyPr>
          <a:lstStyle/>
          <a:p>
            <a:pPr marL="457200" lvl="0" indent="-317500" rtl="0">
              <a:spcBef>
                <a:spcPts val="0"/>
              </a:spcBef>
              <a:spcAft>
                <a:spcPts val="3200"/>
              </a:spcAft>
              <a:buClr>
                <a:srgbClr val="666666"/>
              </a:buClr>
              <a:buSzPct val="100000"/>
            </a:pPr>
            <a:r>
              <a:rPr lang="en" sz="1400">
                <a:solidFill>
                  <a:srgbClr val="666666"/>
                </a:solidFill>
              </a:rPr>
              <a:t>Before we can run any statistical tests or do any data analysis, we need to have clean data.</a:t>
            </a:r>
          </a:p>
          <a:p>
            <a:pPr marL="457200" lvl="0" indent="-317500" rtl="0">
              <a:spcBef>
                <a:spcPts val="0"/>
              </a:spcBef>
              <a:spcAft>
                <a:spcPts val="0"/>
              </a:spcAft>
              <a:buClr>
                <a:srgbClr val="666666"/>
              </a:buClr>
              <a:buSzPct val="100000"/>
            </a:pPr>
            <a:r>
              <a:rPr lang="en" sz="1400">
                <a:solidFill>
                  <a:srgbClr val="666666"/>
                </a:solidFill>
              </a:rPr>
              <a:t>There were many duplicates in the data (probably because of the data being reported by multiple officers) and they weren’t proportional. There are more responding officers in murder or violent person crime than there are to a report of vandalism or a DUI. </a:t>
            </a:r>
          </a:p>
          <a:p>
            <a:pPr lvl="0">
              <a:spcBef>
                <a:spcPts val="0"/>
              </a:spcBef>
              <a:buNone/>
            </a:pPr>
            <a:endParaRPr sz="1800">
              <a:solidFill>
                <a:srgbClr val="666666"/>
              </a:solidFill>
            </a:endParaRPr>
          </a:p>
        </p:txBody>
      </p:sp>
      <p:sp>
        <p:nvSpPr>
          <p:cNvPr id="286" name="Shape 286"/>
          <p:cNvSpPr txBox="1"/>
          <p:nvPr/>
        </p:nvSpPr>
        <p:spPr>
          <a:xfrm>
            <a:off x="82475" y="87500"/>
            <a:ext cx="3207900" cy="9294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None/>
            </a:pPr>
            <a:r>
              <a:rPr lang="en" sz="4800" b="1">
                <a:solidFill>
                  <a:srgbClr val="666666"/>
                </a:solidFill>
                <a:latin typeface="Maven Pro"/>
                <a:ea typeface="Maven Pro"/>
                <a:cs typeface="Maven Pro"/>
                <a:sym typeface="Maven Pro"/>
              </a:rPr>
              <a:t>Objective</a:t>
            </a:r>
          </a:p>
          <a:p>
            <a:pPr lvl="0" rtl="0">
              <a:spcBef>
                <a:spcPts val="0"/>
              </a:spcBef>
              <a:buNone/>
            </a:pPr>
            <a:endParaRPr sz="2800" b="1">
              <a:solidFill>
                <a:srgbClr val="666666"/>
              </a:solidFill>
              <a:latin typeface="Maven Pro"/>
              <a:ea typeface="Maven Pro"/>
              <a:cs typeface="Maven Pro"/>
              <a:sym typeface="Maven Pro"/>
            </a:endParaRPr>
          </a:p>
          <a:p>
            <a:pPr lvl="0">
              <a:spcBef>
                <a:spcPts val="0"/>
              </a:spcBef>
              <a:buNone/>
            </a:pPr>
            <a:endParaRPr/>
          </a:p>
        </p:txBody>
      </p:sp>
      <p:sp>
        <p:nvSpPr>
          <p:cNvPr id="287" name="Shape 287"/>
          <p:cNvSpPr txBox="1"/>
          <p:nvPr/>
        </p:nvSpPr>
        <p:spPr>
          <a:xfrm>
            <a:off x="82474" y="1069425"/>
            <a:ext cx="4556375" cy="3637500"/>
          </a:xfrm>
          <a:prstGeom prst="rect">
            <a:avLst/>
          </a:prstGeom>
          <a:noFill/>
          <a:ln>
            <a:noFill/>
          </a:ln>
        </p:spPr>
        <p:txBody>
          <a:bodyPr wrap="square" lIns="91425" tIns="91425" rIns="91425" bIns="91425" anchor="t" anchorCtr="0">
            <a:noAutofit/>
          </a:bodyPr>
          <a:lstStyle/>
          <a:p>
            <a:pPr marL="457200" lvl="0" indent="-317500" rtl="0">
              <a:lnSpc>
                <a:spcPct val="115000"/>
              </a:lnSpc>
              <a:spcBef>
                <a:spcPts val="0"/>
              </a:spcBef>
              <a:spcAft>
                <a:spcPts val="3200"/>
              </a:spcAft>
              <a:buClr>
                <a:srgbClr val="666666"/>
              </a:buClr>
              <a:buFont typeface="Nunito"/>
            </a:pPr>
            <a:r>
              <a:rPr lang="en" dirty="0">
                <a:solidFill>
                  <a:srgbClr val="666666"/>
                </a:solidFill>
                <a:latin typeface="Nunito"/>
                <a:ea typeface="Nunito"/>
                <a:cs typeface="Nunito"/>
                <a:sym typeface="Nunito"/>
              </a:rPr>
              <a:t>We are hoping to deduce likely times and locations for future crimes in order to help police forces redistribute their patrol in the most effective and efficient way by analyzing crime data from </a:t>
            </a:r>
            <a:r>
              <a:rPr lang="en" b="1" dirty="0">
                <a:solidFill>
                  <a:srgbClr val="666666"/>
                </a:solidFill>
                <a:latin typeface="Nunito"/>
                <a:ea typeface="Nunito"/>
                <a:cs typeface="Nunito"/>
                <a:sym typeface="Nunito"/>
              </a:rPr>
              <a:t>2016.</a:t>
            </a:r>
          </a:p>
          <a:p>
            <a:pPr marL="457200" lvl="0" indent="-317500" rtl="0">
              <a:lnSpc>
                <a:spcPct val="115000"/>
              </a:lnSpc>
              <a:spcBef>
                <a:spcPts val="0"/>
              </a:spcBef>
              <a:spcAft>
                <a:spcPts val="3200"/>
              </a:spcAft>
              <a:buClr>
                <a:srgbClr val="666666"/>
              </a:buClr>
              <a:buFont typeface="Nunito"/>
            </a:pPr>
            <a:r>
              <a:rPr lang="en" dirty="0">
                <a:solidFill>
                  <a:srgbClr val="666666"/>
                </a:solidFill>
                <a:latin typeface="Nunito"/>
                <a:ea typeface="Nunito"/>
                <a:cs typeface="Nunito"/>
                <a:sym typeface="Nunito"/>
              </a:rPr>
              <a:t>We prioritised the following </a:t>
            </a:r>
            <a:r>
              <a:rPr lang="en" b="1" dirty="0">
                <a:solidFill>
                  <a:schemeClr val="accent5"/>
                </a:solidFill>
                <a:latin typeface="Nunito"/>
                <a:ea typeface="Nunito"/>
                <a:cs typeface="Nunito"/>
                <a:sym typeface="Nunito"/>
              </a:rPr>
              <a:t>crimes* (see below definition) </a:t>
            </a:r>
            <a:r>
              <a:rPr lang="en" dirty="0">
                <a:solidFill>
                  <a:srgbClr val="666666"/>
                </a:solidFill>
                <a:latin typeface="Nunito"/>
                <a:ea typeface="Nunito"/>
                <a:cs typeface="Nunito"/>
                <a:sym typeface="Nunito"/>
              </a:rPr>
              <a:t>because we felt that patrol cops had the best chance at preventing or interfering: </a:t>
            </a:r>
            <a:r>
              <a:rPr lang="en" b="1" dirty="0">
                <a:solidFill>
                  <a:schemeClr val="accent5"/>
                </a:solidFill>
                <a:latin typeface="Nunito"/>
                <a:ea typeface="Nunito"/>
                <a:cs typeface="Nunito"/>
                <a:sym typeface="Nunito"/>
              </a:rPr>
              <a:t>assault, burglary, dispute, DUI, homicide, injury, prostitution, purse snatching, robbery, threats.</a:t>
            </a:r>
          </a:p>
          <a:p>
            <a:pPr marL="457200" lvl="0" indent="-317500" rtl="0">
              <a:lnSpc>
                <a:spcPct val="115000"/>
              </a:lnSpc>
              <a:spcBef>
                <a:spcPts val="0"/>
              </a:spcBef>
              <a:buClr>
                <a:srgbClr val="666666"/>
              </a:buClr>
              <a:buFont typeface="Nunito"/>
            </a:pPr>
            <a:r>
              <a:rPr lang="en" dirty="0">
                <a:solidFill>
                  <a:srgbClr val="666666"/>
                </a:solidFill>
                <a:latin typeface="Nunito"/>
                <a:ea typeface="Nunito"/>
                <a:cs typeface="Nunito"/>
                <a:sym typeface="Nunito"/>
              </a:rPr>
              <a:t>We believe this would give us the most impactful, relevant information regarding the safety of the community.</a:t>
            </a:r>
          </a:p>
          <a:p>
            <a:pPr lvl="0" rtl="0">
              <a:lnSpc>
                <a:spcPct val="115000"/>
              </a:lnSpc>
              <a:spcBef>
                <a:spcPts val="0"/>
              </a:spcBef>
              <a:spcAft>
                <a:spcPts val="3200"/>
              </a:spcAft>
              <a:buNone/>
            </a:pPr>
            <a:endParaRPr dirty="0">
              <a:solidFill>
                <a:srgbClr val="666666"/>
              </a:solidFill>
              <a:latin typeface="Nunito"/>
              <a:ea typeface="Nunito"/>
              <a:cs typeface="Nunito"/>
              <a:sym typeface="Nunito"/>
            </a:endParaRPr>
          </a:p>
          <a:p>
            <a:pPr lvl="0" rtl="0">
              <a:lnSpc>
                <a:spcPct val="115000"/>
              </a:lnSpc>
              <a:spcBef>
                <a:spcPts val="0"/>
              </a:spcBef>
              <a:spcAft>
                <a:spcPts val="1600"/>
              </a:spcAft>
              <a:buNone/>
            </a:pPr>
            <a:endParaRPr dirty="0">
              <a:solidFill>
                <a:srgbClr val="666666"/>
              </a:solidFill>
              <a:latin typeface="Nunito"/>
              <a:ea typeface="Nunito"/>
              <a:cs typeface="Nunito"/>
              <a:sym typeface="Nunito"/>
            </a:endParaRPr>
          </a:p>
          <a:p>
            <a:pPr lvl="0">
              <a:spcBef>
                <a:spcPts val="0"/>
              </a:spcBef>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idx="4294967295"/>
          </p:nvPr>
        </p:nvSpPr>
        <p:spPr>
          <a:xfrm>
            <a:off x="0" y="-46100"/>
            <a:ext cx="2991300" cy="576000"/>
          </a:xfrm>
          <a:prstGeom prst="rect">
            <a:avLst/>
          </a:prstGeom>
        </p:spPr>
        <p:txBody>
          <a:bodyPr wrap="square" lIns="91425" tIns="91425" rIns="91425" bIns="91425" anchor="t" anchorCtr="0">
            <a:noAutofit/>
          </a:bodyPr>
          <a:lstStyle/>
          <a:p>
            <a:pPr lvl="0" rtl="0">
              <a:spcBef>
                <a:spcPts val="0"/>
              </a:spcBef>
              <a:buNone/>
            </a:pPr>
            <a:r>
              <a:rPr lang="en"/>
              <a:t>January - March</a:t>
            </a:r>
          </a:p>
        </p:txBody>
      </p:sp>
      <p:pic>
        <p:nvPicPr>
          <p:cNvPr id="293" name="Shape 293"/>
          <p:cNvPicPr preferRelativeResize="0"/>
          <p:nvPr/>
        </p:nvPicPr>
        <p:blipFill>
          <a:blip r:embed="rId3">
            <a:alphaModFix/>
          </a:blip>
          <a:stretch>
            <a:fillRect/>
          </a:stretch>
        </p:blipFill>
        <p:spPr>
          <a:xfrm>
            <a:off x="21250" y="3774675"/>
            <a:ext cx="5591601" cy="1368825"/>
          </a:xfrm>
          <a:prstGeom prst="rect">
            <a:avLst/>
          </a:prstGeom>
          <a:noFill/>
          <a:ln>
            <a:noFill/>
          </a:ln>
        </p:spPr>
      </p:pic>
      <p:pic>
        <p:nvPicPr>
          <p:cNvPr id="294" name="Shape 294"/>
          <p:cNvPicPr preferRelativeResize="0"/>
          <p:nvPr/>
        </p:nvPicPr>
        <p:blipFill>
          <a:blip r:embed="rId4">
            <a:alphaModFix/>
          </a:blip>
          <a:stretch>
            <a:fillRect/>
          </a:stretch>
        </p:blipFill>
        <p:spPr>
          <a:xfrm>
            <a:off x="5569208" y="54800"/>
            <a:ext cx="3599042" cy="5143499"/>
          </a:xfrm>
          <a:prstGeom prst="rect">
            <a:avLst/>
          </a:prstGeom>
          <a:noFill/>
          <a:ln>
            <a:noFill/>
          </a:ln>
        </p:spPr>
      </p:pic>
      <p:pic>
        <p:nvPicPr>
          <p:cNvPr id="295" name="Shape 295"/>
          <p:cNvPicPr preferRelativeResize="0"/>
          <p:nvPr/>
        </p:nvPicPr>
        <p:blipFill>
          <a:blip r:embed="rId5">
            <a:alphaModFix/>
          </a:blip>
          <a:stretch>
            <a:fillRect/>
          </a:stretch>
        </p:blipFill>
        <p:spPr>
          <a:xfrm>
            <a:off x="3550498" y="2351849"/>
            <a:ext cx="1993150" cy="1026425"/>
          </a:xfrm>
          <a:prstGeom prst="rect">
            <a:avLst/>
          </a:prstGeom>
          <a:noFill/>
          <a:ln>
            <a:noFill/>
          </a:ln>
        </p:spPr>
      </p:pic>
      <p:pic>
        <p:nvPicPr>
          <p:cNvPr id="296" name="Shape 296"/>
          <p:cNvPicPr preferRelativeResize="0"/>
          <p:nvPr/>
        </p:nvPicPr>
        <p:blipFill>
          <a:blip r:embed="rId6">
            <a:alphaModFix/>
          </a:blip>
          <a:stretch>
            <a:fillRect/>
          </a:stretch>
        </p:blipFill>
        <p:spPr>
          <a:xfrm>
            <a:off x="3550500" y="467098"/>
            <a:ext cx="1857300" cy="1176679"/>
          </a:xfrm>
          <a:prstGeom prst="rect">
            <a:avLst/>
          </a:prstGeom>
          <a:noFill/>
          <a:ln>
            <a:noFill/>
          </a:ln>
        </p:spPr>
      </p:pic>
      <p:sp>
        <p:nvSpPr>
          <p:cNvPr id="297" name="Shape 297"/>
          <p:cNvSpPr txBox="1"/>
          <p:nvPr/>
        </p:nvSpPr>
        <p:spPr>
          <a:xfrm>
            <a:off x="3666900" y="0"/>
            <a:ext cx="1624500" cy="3795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Top 5 Highest Crime Beats</a:t>
            </a:r>
          </a:p>
        </p:txBody>
      </p:sp>
      <p:sp>
        <p:nvSpPr>
          <p:cNvPr id="298" name="Shape 298"/>
          <p:cNvSpPr txBox="1"/>
          <p:nvPr/>
        </p:nvSpPr>
        <p:spPr>
          <a:xfrm>
            <a:off x="3898288" y="1832964"/>
            <a:ext cx="1500300" cy="3795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Lowest 5 Crime Beats</a:t>
            </a:r>
          </a:p>
        </p:txBody>
      </p:sp>
      <p:cxnSp>
        <p:nvCxnSpPr>
          <p:cNvPr id="299" name="Shape 299"/>
          <p:cNvCxnSpPr/>
          <p:nvPr/>
        </p:nvCxnSpPr>
        <p:spPr>
          <a:xfrm rot="10800000" flipH="1">
            <a:off x="3643350" y="1775309"/>
            <a:ext cx="1857300" cy="6300"/>
          </a:xfrm>
          <a:prstGeom prst="straightConnector1">
            <a:avLst/>
          </a:prstGeom>
          <a:noFill/>
          <a:ln w="9525" cap="flat" cmpd="sng">
            <a:solidFill>
              <a:schemeClr val="dk2"/>
            </a:solidFill>
            <a:prstDash val="solid"/>
            <a:round/>
            <a:headEnd type="none" w="lg" len="lg"/>
            <a:tailEnd type="none" w="lg" len="lg"/>
          </a:ln>
        </p:spPr>
      </p:cxnSp>
      <p:sp>
        <p:nvSpPr>
          <p:cNvPr id="300" name="Shape 300"/>
          <p:cNvSpPr/>
          <p:nvPr/>
        </p:nvSpPr>
        <p:spPr>
          <a:xfrm>
            <a:off x="7234925" y="2411800"/>
            <a:ext cx="267600" cy="2487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600"/>
              <a:t>E2</a:t>
            </a:r>
          </a:p>
        </p:txBody>
      </p:sp>
      <p:sp>
        <p:nvSpPr>
          <p:cNvPr id="301" name="Shape 301"/>
          <p:cNvSpPr/>
          <p:nvPr/>
        </p:nvSpPr>
        <p:spPr>
          <a:xfrm>
            <a:off x="7675125" y="923325"/>
            <a:ext cx="778200" cy="7296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U3</a:t>
            </a:r>
          </a:p>
        </p:txBody>
      </p:sp>
      <p:sp>
        <p:nvSpPr>
          <p:cNvPr id="302" name="Shape 302"/>
          <p:cNvSpPr/>
          <p:nvPr/>
        </p:nvSpPr>
        <p:spPr>
          <a:xfrm>
            <a:off x="7097950" y="2286200"/>
            <a:ext cx="267600" cy="2487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E1</a:t>
            </a:r>
          </a:p>
        </p:txBody>
      </p:sp>
      <p:sp>
        <p:nvSpPr>
          <p:cNvPr id="303" name="Shape 303"/>
          <p:cNvSpPr/>
          <p:nvPr/>
        </p:nvSpPr>
        <p:spPr>
          <a:xfrm>
            <a:off x="7286025" y="1074900"/>
            <a:ext cx="677700" cy="6258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U1</a:t>
            </a:r>
          </a:p>
        </p:txBody>
      </p:sp>
      <p:sp>
        <p:nvSpPr>
          <p:cNvPr id="304" name="Shape 304"/>
          <p:cNvSpPr/>
          <p:nvPr/>
        </p:nvSpPr>
        <p:spPr>
          <a:xfrm>
            <a:off x="6757475" y="675900"/>
            <a:ext cx="577200" cy="5253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N3</a:t>
            </a:r>
          </a:p>
        </p:txBody>
      </p:sp>
      <p:sp>
        <p:nvSpPr>
          <p:cNvPr id="305" name="Shape 305"/>
          <p:cNvSpPr/>
          <p:nvPr/>
        </p:nvSpPr>
        <p:spPr>
          <a:xfrm>
            <a:off x="7011425" y="3050175"/>
            <a:ext cx="491100" cy="4455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800"/>
              <a:t>O1</a:t>
            </a:r>
          </a:p>
        </p:txBody>
      </p:sp>
      <p:sp>
        <p:nvSpPr>
          <p:cNvPr id="306" name="Shape 306"/>
          <p:cNvSpPr/>
          <p:nvPr/>
        </p:nvSpPr>
        <p:spPr>
          <a:xfrm>
            <a:off x="7852625" y="3571925"/>
            <a:ext cx="537600" cy="4911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R3</a:t>
            </a:r>
          </a:p>
        </p:txBody>
      </p:sp>
      <p:sp>
        <p:nvSpPr>
          <p:cNvPr id="307" name="Shape 307"/>
          <p:cNvSpPr/>
          <p:nvPr/>
        </p:nvSpPr>
        <p:spPr>
          <a:xfrm>
            <a:off x="6180275" y="3763425"/>
            <a:ext cx="642900" cy="10785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W3</a:t>
            </a:r>
          </a:p>
        </p:txBody>
      </p:sp>
      <p:sp>
        <p:nvSpPr>
          <p:cNvPr id="308" name="Shape 308"/>
          <p:cNvSpPr/>
          <p:nvPr/>
        </p:nvSpPr>
        <p:spPr>
          <a:xfrm>
            <a:off x="7123175" y="3317925"/>
            <a:ext cx="491100" cy="4455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800"/>
              <a:t>O2</a:t>
            </a:r>
          </a:p>
        </p:txBody>
      </p:sp>
      <p:sp>
        <p:nvSpPr>
          <p:cNvPr id="309" name="Shape 309"/>
          <p:cNvSpPr/>
          <p:nvPr/>
        </p:nvSpPr>
        <p:spPr>
          <a:xfrm>
            <a:off x="7234925" y="3619900"/>
            <a:ext cx="491100" cy="4455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800"/>
              <a:t>O3</a:t>
            </a:r>
          </a:p>
        </p:txBody>
      </p:sp>
      <p:pic>
        <p:nvPicPr>
          <p:cNvPr id="310" name="Shape 310"/>
          <p:cNvPicPr preferRelativeResize="0"/>
          <p:nvPr/>
        </p:nvPicPr>
        <p:blipFill>
          <a:blip r:embed="rId7">
            <a:alphaModFix/>
          </a:blip>
          <a:stretch>
            <a:fillRect/>
          </a:stretch>
        </p:blipFill>
        <p:spPr>
          <a:xfrm>
            <a:off x="21249" y="2411800"/>
            <a:ext cx="2711125" cy="1368825"/>
          </a:xfrm>
          <a:prstGeom prst="rect">
            <a:avLst/>
          </a:prstGeom>
          <a:noFill/>
          <a:ln>
            <a:noFill/>
          </a:ln>
        </p:spPr>
      </p:pic>
      <p:sp>
        <p:nvSpPr>
          <p:cNvPr id="311" name="Shape 311"/>
          <p:cNvSpPr txBox="1"/>
          <p:nvPr/>
        </p:nvSpPr>
        <p:spPr>
          <a:xfrm>
            <a:off x="-110600" y="446850"/>
            <a:ext cx="3753900" cy="2014500"/>
          </a:xfrm>
          <a:prstGeom prst="rect">
            <a:avLst/>
          </a:prstGeom>
          <a:noFill/>
          <a:ln>
            <a:noFill/>
          </a:ln>
        </p:spPr>
        <p:txBody>
          <a:bodyPr wrap="square" lIns="91425" tIns="91425" rIns="91425" bIns="91425" anchor="t" anchorCtr="0">
            <a:noAutofit/>
          </a:bodyPr>
          <a:lstStyle/>
          <a:p>
            <a:pPr marL="457200" lvl="0" indent="-298450" rtl="0">
              <a:spcBef>
                <a:spcPts val="0"/>
              </a:spcBef>
              <a:buSzPct val="100000"/>
              <a:buChar char="●"/>
            </a:pPr>
            <a:r>
              <a:rPr lang="en" sz="1100"/>
              <a:t>The red circles on the map signify the beats where the most crime* occurs, and the green circles indicate the beats where the least crime* occurs. </a:t>
            </a:r>
          </a:p>
          <a:p>
            <a:pPr marL="457200" lvl="0" indent="-298450" rtl="0">
              <a:spcBef>
                <a:spcPts val="0"/>
              </a:spcBef>
              <a:buSzPct val="100000"/>
              <a:buChar char="●"/>
            </a:pPr>
            <a:r>
              <a:rPr lang="en" sz="1100"/>
              <a:t>We suggest that the Seattle Police Department pulls some patrol officers from the green areas and redistributes them amongst the red.</a:t>
            </a:r>
          </a:p>
          <a:p>
            <a:pPr marL="457200" lvl="0" indent="-298450" rtl="0">
              <a:spcBef>
                <a:spcPts val="0"/>
              </a:spcBef>
              <a:buSzPct val="100000"/>
              <a:buChar char="●"/>
            </a:pPr>
            <a:r>
              <a:rPr lang="en" sz="1100"/>
              <a:t>This histogram below illustrates the beats where the most to least crime* occurs.</a:t>
            </a:r>
          </a:p>
          <a:p>
            <a:pPr marL="457200" lvl="0" indent="-298450" rtl="0">
              <a:spcBef>
                <a:spcPts val="0"/>
              </a:spcBef>
              <a:buSzPct val="100000"/>
              <a:buChar char="●"/>
            </a:pPr>
            <a:r>
              <a:rPr lang="en" sz="1100"/>
              <a:t>The most popular crime* committed in this quarter was burglary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idx="4294967295"/>
          </p:nvPr>
        </p:nvSpPr>
        <p:spPr>
          <a:xfrm>
            <a:off x="0" y="18425"/>
            <a:ext cx="4260600" cy="754800"/>
          </a:xfrm>
          <a:prstGeom prst="rect">
            <a:avLst/>
          </a:prstGeom>
        </p:spPr>
        <p:txBody>
          <a:bodyPr wrap="square" lIns="91425" tIns="91425" rIns="91425" bIns="91425" anchor="t" anchorCtr="0">
            <a:noAutofit/>
          </a:bodyPr>
          <a:lstStyle/>
          <a:p>
            <a:pPr lvl="0">
              <a:spcBef>
                <a:spcPts val="0"/>
              </a:spcBef>
              <a:buNone/>
            </a:pPr>
            <a:r>
              <a:rPr lang="en"/>
              <a:t>April - June</a:t>
            </a:r>
          </a:p>
        </p:txBody>
      </p:sp>
      <p:sp>
        <p:nvSpPr>
          <p:cNvPr id="317" name="Shape 317"/>
          <p:cNvSpPr txBox="1"/>
          <p:nvPr/>
        </p:nvSpPr>
        <p:spPr>
          <a:xfrm>
            <a:off x="88550" y="612000"/>
            <a:ext cx="2654700" cy="2637600"/>
          </a:xfrm>
          <a:prstGeom prst="rect">
            <a:avLst/>
          </a:prstGeom>
          <a:noFill/>
          <a:ln>
            <a:noFill/>
          </a:ln>
        </p:spPr>
        <p:txBody>
          <a:bodyPr wrap="square" lIns="91425" tIns="91425" rIns="91425" bIns="91425" anchor="t" anchorCtr="0">
            <a:noAutofit/>
          </a:bodyPr>
          <a:lstStyle/>
          <a:p>
            <a:pPr marL="457200" lvl="0" indent="-228600" rtl="0">
              <a:spcBef>
                <a:spcPts val="0"/>
              </a:spcBef>
              <a:buChar char="●"/>
            </a:pPr>
            <a:r>
              <a:rPr lang="en"/>
              <a:t>Some officers should be moved from the green areas to the red areas, where crimes* happen more.</a:t>
            </a:r>
          </a:p>
          <a:p>
            <a:pPr marL="457200" lvl="0" indent="-228600" rtl="0">
              <a:spcBef>
                <a:spcPts val="0"/>
              </a:spcBef>
              <a:buChar char="●"/>
            </a:pPr>
            <a:r>
              <a:rPr lang="en"/>
              <a:t>The most common crime* during this period was burglary.</a:t>
            </a:r>
          </a:p>
          <a:p>
            <a:pPr lvl="0" rtl="0">
              <a:spcBef>
                <a:spcPts val="0"/>
              </a:spcBef>
              <a:buNone/>
            </a:pPr>
            <a:endParaRPr/>
          </a:p>
        </p:txBody>
      </p:sp>
      <p:sp>
        <p:nvSpPr>
          <p:cNvPr id="318" name="Shape 318"/>
          <p:cNvSpPr/>
          <p:nvPr/>
        </p:nvSpPr>
        <p:spPr>
          <a:xfrm>
            <a:off x="6820225" y="837575"/>
            <a:ext cx="412800" cy="3774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200"/>
              <a:t>U2</a:t>
            </a:r>
          </a:p>
        </p:txBody>
      </p:sp>
      <p:sp>
        <p:nvSpPr>
          <p:cNvPr id="319" name="Shape 319"/>
          <p:cNvSpPr/>
          <p:nvPr/>
        </p:nvSpPr>
        <p:spPr>
          <a:xfrm>
            <a:off x="6744025" y="1392100"/>
            <a:ext cx="267600" cy="2487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E1</a:t>
            </a:r>
          </a:p>
        </p:txBody>
      </p:sp>
      <p:sp>
        <p:nvSpPr>
          <p:cNvPr id="320" name="Shape 320"/>
          <p:cNvSpPr/>
          <p:nvPr/>
        </p:nvSpPr>
        <p:spPr>
          <a:xfrm>
            <a:off x="6930200" y="1509188"/>
            <a:ext cx="267600" cy="2487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600"/>
              <a:t>E2</a:t>
            </a:r>
          </a:p>
        </p:txBody>
      </p:sp>
      <p:sp>
        <p:nvSpPr>
          <p:cNvPr id="321" name="Shape 321"/>
          <p:cNvSpPr/>
          <p:nvPr/>
        </p:nvSpPr>
        <p:spPr>
          <a:xfrm>
            <a:off x="7011623" y="353900"/>
            <a:ext cx="701100" cy="6621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U3</a:t>
            </a:r>
          </a:p>
        </p:txBody>
      </p:sp>
      <p:sp>
        <p:nvSpPr>
          <p:cNvPr id="322" name="Shape 322"/>
          <p:cNvSpPr/>
          <p:nvPr/>
        </p:nvSpPr>
        <p:spPr>
          <a:xfrm>
            <a:off x="6671425" y="2288475"/>
            <a:ext cx="412800" cy="377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O3</a:t>
            </a:r>
          </a:p>
        </p:txBody>
      </p:sp>
      <p:sp>
        <p:nvSpPr>
          <p:cNvPr id="323" name="Shape 323"/>
          <p:cNvSpPr/>
          <p:nvPr/>
        </p:nvSpPr>
        <p:spPr>
          <a:xfrm>
            <a:off x="6671425" y="1969825"/>
            <a:ext cx="412800" cy="3186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200"/>
              <a:t>O2</a:t>
            </a:r>
          </a:p>
        </p:txBody>
      </p:sp>
      <p:sp>
        <p:nvSpPr>
          <p:cNvPr id="324" name="Shape 324"/>
          <p:cNvSpPr/>
          <p:nvPr/>
        </p:nvSpPr>
        <p:spPr>
          <a:xfrm>
            <a:off x="7155775" y="2594250"/>
            <a:ext cx="412800" cy="377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G2</a:t>
            </a:r>
          </a:p>
        </p:txBody>
      </p:sp>
      <p:sp>
        <p:nvSpPr>
          <p:cNvPr id="325" name="Shape 325"/>
          <p:cNvSpPr/>
          <p:nvPr/>
        </p:nvSpPr>
        <p:spPr>
          <a:xfrm>
            <a:off x="6258625" y="2144975"/>
            <a:ext cx="412800" cy="377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C3</a:t>
            </a:r>
          </a:p>
        </p:txBody>
      </p:sp>
      <p:sp>
        <p:nvSpPr>
          <p:cNvPr id="326" name="Shape 326"/>
          <p:cNvSpPr/>
          <p:nvPr/>
        </p:nvSpPr>
        <p:spPr>
          <a:xfrm>
            <a:off x="6480025" y="2733875"/>
            <a:ext cx="412800" cy="377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W2</a:t>
            </a:r>
          </a:p>
        </p:txBody>
      </p:sp>
      <p:sp>
        <p:nvSpPr>
          <p:cNvPr id="327" name="Shape 327"/>
          <p:cNvSpPr txBox="1"/>
          <p:nvPr/>
        </p:nvSpPr>
        <p:spPr>
          <a:xfrm>
            <a:off x="3221600" y="1935725"/>
            <a:ext cx="2654700" cy="3096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328" name="Shape 328"/>
          <p:cNvPicPr preferRelativeResize="0"/>
          <p:nvPr/>
        </p:nvPicPr>
        <p:blipFill>
          <a:blip r:embed="rId3">
            <a:alphaModFix/>
          </a:blip>
          <a:stretch>
            <a:fillRect/>
          </a:stretch>
        </p:blipFill>
        <p:spPr>
          <a:xfrm>
            <a:off x="2818228" y="682475"/>
            <a:ext cx="1723225" cy="1287350"/>
          </a:xfrm>
          <a:prstGeom prst="rect">
            <a:avLst/>
          </a:prstGeom>
          <a:noFill/>
          <a:ln>
            <a:noFill/>
          </a:ln>
        </p:spPr>
      </p:pic>
      <p:pic>
        <p:nvPicPr>
          <p:cNvPr id="329" name="Shape 329" descr="Capture.PNG"/>
          <p:cNvPicPr preferRelativeResize="0"/>
          <p:nvPr/>
        </p:nvPicPr>
        <p:blipFill>
          <a:blip r:embed="rId4">
            <a:alphaModFix/>
          </a:blip>
          <a:stretch>
            <a:fillRect/>
          </a:stretch>
        </p:blipFill>
        <p:spPr>
          <a:xfrm>
            <a:off x="2832113" y="2594238"/>
            <a:ext cx="1695450" cy="857250"/>
          </a:xfrm>
          <a:prstGeom prst="rect">
            <a:avLst/>
          </a:prstGeom>
          <a:noFill/>
          <a:ln>
            <a:noFill/>
          </a:ln>
        </p:spPr>
      </p:pic>
      <p:sp>
        <p:nvSpPr>
          <p:cNvPr id="330" name="Shape 330"/>
          <p:cNvSpPr txBox="1"/>
          <p:nvPr/>
        </p:nvSpPr>
        <p:spPr>
          <a:xfrm>
            <a:off x="2743250" y="178600"/>
            <a:ext cx="1873200" cy="440100"/>
          </a:xfrm>
          <a:prstGeom prst="rect">
            <a:avLst/>
          </a:prstGeom>
          <a:noFill/>
          <a:ln>
            <a:noFill/>
          </a:ln>
        </p:spPr>
        <p:txBody>
          <a:bodyPr wrap="square" lIns="91425" tIns="91425" rIns="91425" bIns="91425" anchor="t" anchorCtr="0">
            <a:noAutofit/>
          </a:bodyPr>
          <a:lstStyle/>
          <a:p>
            <a:pPr lvl="0" algn="ctr">
              <a:spcBef>
                <a:spcPts val="0"/>
              </a:spcBef>
              <a:buNone/>
            </a:pPr>
            <a:r>
              <a:rPr lang="en" sz="1200"/>
              <a:t>5 Highest Crime Beats</a:t>
            </a:r>
          </a:p>
        </p:txBody>
      </p:sp>
      <p:sp>
        <p:nvSpPr>
          <p:cNvPr id="331" name="Shape 331"/>
          <p:cNvSpPr txBox="1"/>
          <p:nvPr/>
        </p:nvSpPr>
        <p:spPr>
          <a:xfrm>
            <a:off x="2893688" y="2063225"/>
            <a:ext cx="1572300" cy="3186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Lowest Crime Beats</a:t>
            </a:r>
          </a:p>
        </p:txBody>
      </p:sp>
      <p:cxnSp>
        <p:nvCxnSpPr>
          <p:cNvPr id="332" name="Shape 332"/>
          <p:cNvCxnSpPr/>
          <p:nvPr/>
        </p:nvCxnSpPr>
        <p:spPr>
          <a:xfrm rot="10800000" flipH="1">
            <a:off x="2751200" y="2087363"/>
            <a:ext cx="1857300" cy="6300"/>
          </a:xfrm>
          <a:prstGeom prst="straightConnector1">
            <a:avLst/>
          </a:prstGeom>
          <a:noFill/>
          <a:ln w="9525" cap="flat" cmpd="sng">
            <a:solidFill>
              <a:schemeClr val="dk2"/>
            </a:solidFill>
            <a:prstDash val="solid"/>
            <a:round/>
            <a:headEnd type="none" w="lg" len="lg"/>
            <a:tailEnd type="none" w="lg" len="lg"/>
          </a:ln>
        </p:spPr>
      </p:cxnSp>
      <p:pic>
        <p:nvPicPr>
          <p:cNvPr id="333" name="Shape 333"/>
          <p:cNvPicPr preferRelativeResize="0"/>
          <p:nvPr/>
        </p:nvPicPr>
        <p:blipFill rotWithShape="1">
          <a:blip r:embed="rId5">
            <a:alphaModFix/>
          </a:blip>
          <a:srcRect l="25088" b="18969"/>
          <a:stretch/>
        </p:blipFill>
        <p:spPr>
          <a:xfrm>
            <a:off x="145775" y="2381814"/>
            <a:ext cx="2280699" cy="1651625"/>
          </a:xfrm>
          <a:prstGeom prst="rect">
            <a:avLst/>
          </a:prstGeom>
          <a:noFill/>
          <a:ln>
            <a:noFill/>
          </a:ln>
        </p:spPr>
      </p:pic>
      <p:pic>
        <p:nvPicPr>
          <p:cNvPr id="334" name="Shape 334"/>
          <p:cNvPicPr preferRelativeResize="0"/>
          <p:nvPr/>
        </p:nvPicPr>
        <p:blipFill>
          <a:blip r:embed="rId6">
            <a:alphaModFix/>
          </a:blip>
          <a:stretch>
            <a:fillRect/>
          </a:stretch>
        </p:blipFill>
        <p:spPr>
          <a:xfrm>
            <a:off x="5459825" y="23400"/>
            <a:ext cx="3684175" cy="5096700"/>
          </a:xfrm>
          <a:prstGeom prst="rect">
            <a:avLst/>
          </a:prstGeom>
          <a:noFill/>
          <a:ln>
            <a:noFill/>
          </a:ln>
        </p:spPr>
      </p:pic>
      <p:pic>
        <p:nvPicPr>
          <p:cNvPr id="335" name="Shape 335"/>
          <p:cNvPicPr preferRelativeResize="0"/>
          <p:nvPr/>
        </p:nvPicPr>
        <p:blipFill>
          <a:blip r:embed="rId7">
            <a:alphaModFix/>
          </a:blip>
          <a:stretch>
            <a:fillRect/>
          </a:stretch>
        </p:blipFill>
        <p:spPr>
          <a:xfrm>
            <a:off x="20750" y="3848700"/>
            <a:ext cx="5439063" cy="128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idx="4294967295"/>
          </p:nvPr>
        </p:nvSpPr>
        <p:spPr>
          <a:xfrm>
            <a:off x="311700" y="143100"/>
            <a:ext cx="3239400" cy="572700"/>
          </a:xfrm>
          <a:prstGeom prst="rect">
            <a:avLst/>
          </a:prstGeom>
        </p:spPr>
        <p:txBody>
          <a:bodyPr wrap="square" lIns="91425" tIns="91425" rIns="91425" bIns="91425" anchor="t" anchorCtr="0">
            <a:noAutofit/>
          </a:bodyPr>
          <a:lstStyle/>
          <a:p>
            <a:pPr lvl="0">
              <a:spcBef>
                <a:spcPts val="0"/>
              </a:spcBef>
              <a:buNone/>
            </a:pPr>
            <a:r>
              <a:rPr lang="en"/>
              <a:t>July - September</a:t>
            </a:r>
          </a:p>
        </p:txBody>
      </p:sp>
      <p:sp>
        <p:nvSpPr>
          <p:cNvPr id="341" name="Shape 341"/>
          <p:cNvSpPr txBox="1"/>
          <p:nvPr/>
        </p:nvSpPr>
        <p:spPr>
          <a:xfrm>
            <a:off x="311700" y="765975"/>
            <a:ext cx="2855700" cy="1188600"/>
          </a:xfrm>
          <a:prstGeom prst="rect">
            <a:avLst/>
          </a:prstGeom>
          <a:noFill/>
          <a:ln>
            <a:noFill/>
          </a:ln>
        </p:spPr>
        <p:txBody>
          <a:bodyPr wrap="square" lIns="91425" tIns="91425" rIns="91425" bIns="91425" anchor="t" anchorCtr="0">
            <a:noAutofit/>
          </a:bodyPr>
          <a:lstStyle/>
          <a:p>
            <a:pPr marL="457200" lvl="0" indent="-228600" rtl="0">
              <a:spcBef>
                <a:spcPts val="0"/>
              </a:spcBef>
              <a:buChar char="●"/>
            </a:pPr>
            <a:r>
              <a:rPr lang="en"/>
              <a:t>Officers should be moved from the green areas to the red areas, where crimes* happen more.</a:t>
            </a:r>
          </a:p>
          <a:p>
            <a:pPr marL="457200" lvl="0" indent="-228600" rtl="0">
              <a:spcBef>
                <a:spcPts val="0"/>
              </a:spcBef>
              <a:buChar char="●"/>
            </a:pPr>
            <a:r>
              <a:rPr lang="en"/>
              <a:t>The most common crime* during this period was burglary.</a:t>
            </a:r>
          </a:p>
        </p:txBody>
      </p:sp>
      <p:sp>
        <p:nvSpPr>
          <p:cNvPr id="342" name="Shape 342"/>
          <p:cNvSpPr txBox="1"/>
          <p:nvPr/>
        </p:nvSpPr>
        <p:spPr>
          <a:xfrm>
            <a:off x="3518550" y="1980850"/>
            <a:ext cx="2240400" cy="3594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Lowest Crime Beats</a:t>
            </a:r>
          </a:p>
        </p:txBody>
      </p:sp>
      <p:sp>
        <p:nvSpPr>
          <p:cNvPr id="343" name="Shape 343"/>
          <p:cNvSpPr txBox="1"/>
          <p:nvPr/>
        </p:nvSpPr>
        <p:spPr>
          <a:xfrm>
            <a:off x="3518538" y="282425"/>
            <a:ext cx="2106900" cy="5412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Highest Crime Beats</a:t>
            </a:r>
          </a:p>
        </p:txBody>
      </p:sp>
      <p:cxnSp>
        <p:nvCxnSpPr>
          <p:cNvPr id="344" name="Shape 344"/>
          <p:cNvCxnSpPr/>
          <p:nvPr/>
        </p:nvCxnSpPr>
        <p:spPr>
          <a:xfrm rot="10800000" flipH="1">
            <a:off x="3710100" y="1961025"/>
            <a:ext cx="1857300" cy="6300"/>
          </a:xfrm>
          <a:prstGeom prst="straightConnector1">
            <a:avLst/>
          </a:prstGeom>
          <a:noFill/>
          <a:ln w="9525" cap="flat" cmpd="sng">
            <a:solidFill>
              <a:schemeClr val="dk2"/>
            </a:solidFill>
            <a:prstDash val="solid"/>
            <a:round/>
            <a:headEnd type="none" w="lg" len="lg"/>
            <a:tailEnd type="none" w="lg" len="lg"/>
          </a:ln>
        </p:spPr>
      </p:cxnSp>
      <p:pic>
        <p:nvPicPr>
          <p:cNvPr id="345" name="Shape 345"/>
          <p:cNvPicPr preferRelativeResize="0"/>
          <p:nvPr/>
        </p:nvPicPr>
        <p:blipFill>
          <a:blip r:embed="rId3">
            <a:alphaModFix/>
          </a:blip>
          <a:stretch>
            <a:fillRect/>
          </a:stretch>
        </p:blipFill>
        <p:spPr>
          <a:xfrm>
            <a:off x="3743863" y="765975"/>
            <a:ext cx="1598037" cy="1054025"/>
          </a:xfrm>
          <a:prstGeom prst="rect">
            <a:avLst/>
          </a:prstGeom>
          <a:noFill/>
          <a:ln>
            <a:noFill/>
          </a:ln>
        </p:spPr>
      </p:pic>
      <p:pic>
        <p:nvPicPr>
          <p:cNvPr id="346" name="Shape 346"/>
          <p:cNvPicPr preferRelativeResize="0"/>
          <p:nvPr/>
        </p:nvPicPr>
        <p:blipFill>
          <a:blip r:embed="rId4">
            <a:alphaModFix/>
          </a:blip>
          <a:stretch>
            <a:fillRect/>
          </a:stretch>
        </p:blipFill>
        <p:spPr>
          <a:xfrm>
            <a:off x="3743875" y="2443275"/>
            <a:ext cx="1598025" cy="884027"/>
          </a:xfrm>
          <a:prstGeom prst="rect">
            <a:avLst/>
          </a:prstGeom>
          <a:noFill/>
          <a:ln>
            <a:noFill/>
          </a:ln>
        </p:spPr>
      </p:pic>
      <p:pic>
        <p:nvPicPr>
          <p:cNvPr id="347" name="Shape 347"/>
          <p:cNvPicPr preferRelativeResize="0"/>
          <p:nvPr/>
        </p:nvPicPr>
        <p:blipFill>
          <a:blip r:embed="rId5">
            <a:alphaModFix/>
          </a:blip>
          <a:stretch>
            <a:fillRect/>
          </a:stretch>
        </p:blipFill>
        <p:spPr>
          <a:xfrm>
            <a:off x="0" y="2443275"/>
            <a:ext cx="1981735" cy="1301075"/>
          </a:xfrm>
          <a:prstGeom prst="rect">
            <a:avLst/>
          </a:prstGeom>
          <a:noFill/>
          <a:ln>
            <a:noFill/>
          </a:ln>
        </p:spPr>
      </p:pic>
      <p:pic>
        <p:nvPicPr>
          <p:cNvPr id="348" name="Shape 348"/>
          <p:cNvPicPr preferRelativeResize="0"/>
          <p:nvPr/>
        </p:nvPicPr>
        <p:blipFill>
          <a:blip r:embed="rId6">
            <a:alphaModFix/>
          </a:blip>
          <a:stretch>
            <a:fillRect/>
          </a:stretch>
        </p:blipFill>
        <p:spPr>
          <a:xfrm>
            <a:off x="0" y="3710100"/>
            <a:ext cx="5989425" cy="1425528"/>
          </a:xfrm>
          <a:prstGeom prst="rect">
            <a:avLst/>
          </a:prstGeom>
          <a:noFill/>
          <a:ln>
            <a:noFill/>
          </a:ln>
        </p:spPr>
      </p:pic>
      <p:sp>
        <p:nvSpPr>
          <p:cNvPr id="349" name="Shape 349"/>
          <p:cNvSpPr/>
          <p:nvPr/>
        </p:nvSpPr>
        <p:spPr>
          <a:xfrm>
            <a:off x="8060975" y="850150"/>
            <a:ext cx="538200" cy="4401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U2</a:t>
            </a:r>
          </a:p>
        </p:txBody>
      </p:sp>
      <p:sp>
        <p:nvSpPr>
          <p:cNvPr id="350" name="Shape 350"/>
          <p:cNvSpPr/>
          <p:nvPr/>
        </p:nvSpPr>
        <p:spPr>
          <a:xfrm>
            <a:off x="7963700" y="2038700"/>
            <a:ext cx="402000" cy="1470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E2</a:t>
            </a:r>
          </a:p>
        </p:txBody>
      </p:sp>
      <p:sp>
        <p:nvSpPr>
          <p:cNvPr id="351" name="Shape 351"/>
          <p:cNvSpPr/>
          <p:nvPr/>
        </p:nvSpPr>
        <p:spPr>
          <a:xfrm>
            <a:off x="8365700" y="435975"/>
            <a:ext cx="681000" cy="5727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U3</a:t>
            </a:r>
          </a:p>
        </p:txBody>
      </p:sp>
      <p:sp>
        <p:nvSpPr>
          <p:cNvPr id="352" name="Shape 352"/>
          <p:cNvSpPr/>
          <p:nvPr/>
        </p:nvSpPr>
        <p:spPr>
          <a:xfrm>
            <a:off x="7895600" y="502275"/>
            <a:ext cx="538200" cy="4401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U1</a:t>
            </a:r>
          </a:p>
        </p:txBody>
      </p:sp>
      <p:sp>
        <p:nvSpPr>
          <p:cNvPr id="353" name="Shape 353"/>
          <p:cNvSpPr/>
          <p:nvPr/>
        </p:nvSpPr>
        <p:spPr>
          <a:xfrm>
            <a:off x="7963700" y="1814025"/>
            <a:ext cx="402000" cy="1470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E1</a:t>
            </a:r>
          </a:p>
        </p:txBody>
      </p:sp>
      <p:sp>
        <p:nvSpPr>
          <p:cNvPr id="354" name="Shape 354"/>
          <p:cNvSpPr/>
          <p:nvPr/>
        </p:nvSpPr>
        <p:spPr>
          <a:xfrm>
            <a:off x="8390100" y="3434400"/>
            <a:ext cx="538200" cy="359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S1</a:t>
            </a:r>
          </a:p>
        </p:txBody>
      </p:sp>
      <p:sp>
        <p:nvSpPr>
          <p:cNvPr id="355" name="Shape 355"/>
          <p:cNvSpPr/>
          <p:nvPr/>
        </p:nvSpPr>
        <p:spPr>
          <a:xfrm>
            <a:off x="7738225" y="2832675"/>
            <a:ext cx="538200" cy="4401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02</a:t>
            </a:r>
          </a:p>
        </p:txBody>
      </p:sp>
      <p:sp>
        <p:nvSpPr>
          <p:cNvPr id="356" name="Shape 356"/>
          <p:cNvSpPr/>
          <p:nvPr/>
        </p:nvSpPr>
        <p:spPr>
          <a:xfrm>
            <a:off x="8060975" y="1484775"/>
            <a:ext cx="681000" cy="359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C2</a:t>
            </a:r>
          </a:p>
        </p:txBody>
      </p:sp>
      <p:sp>
        <p:nvSpPr>
          <p:cNvPr id="357" name="Shape 357"/>
          <p:cNvSpPr/>
          <p:nvPr/>
        </p:nvSpPr>
        <p:spPr>
          <a:xfrm>
            <a:off x="7824200" y="3282025"/>
            <a:ext cx="681000" cy="3594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 sz="1200"/>
              <a:t>O3</a:t>
            </a:r>
          </a:p>
        </p:txBody>
      </p:sp>
      <p:pic>
        <p:nvPicPr>
          <p:cNvPr id="358" name="Shape 358"/>
          <p:cNvPicPr preferRelativeResize="0"/>
          <p:nvPr/>
        </p:nvPicPr>
        <p:blipFill>
          <a:blip r:embed="rId7">
            <a:alphaModFix/>
          </a:blip>
          <a:stretch>
            <a:fillRect/>
          </a:stretch>
        </p:blipFill>
        <p:spPr>
          <a:xfrm>
            <a:off x="5918376" y="0"/>
            <a:ext cx="312832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idx="4294967295"/>
          </p:nvPr>
        </p:nvSpPr>
        <p:spPr>
          <a:xfrm>
            <a:off x="146200" y="73275"/>
            <a:ext cx="3856800" cy="622200"/>
          </a:xfrm>
          <a:prstGeom prst="rect">
            <a:avLst/>
          </a:prstGeom>
        </p:spPr>
        <p:txBody>
          <a:bodyPr wrap="square" lIns="91425" tIns="91425" rIns="91425" bIns="91425" anchor="t" anchorCtr="0">
            <a:noAutofit/>
          </a:bodyPr>
          <a:lstStyle/>
          <a:p>
            <a:pPr lvl="0">
              <a:spcBef>
                <a:spcPts val="0"/>
              </a:spcBef>
              <a:buNone/>
            </a:pPr>
            <a:r>
              <a:rPr lang="en"/>
              <a:t>October - December</a:t>
            </a:r>
          </a:p>
          <a:p>
            <a:pPr lvl="0">
              <a:spcBef>
                <a:spcPts val="0"/>
              </a:spcBef>
              <a:buNone/>
            </a:pPr>
            <a:endParaRPr/>
          </a:p>
        </p:txBody>
      </p:sp>
      <p:pic>
        <p:nvPicPr>
          <p:cNvPr id="364" name="Shape 364"/>
          <p:cNvPicPr preferRelativeResize="0"/>
          <p:nvPr/>
        </p:nvPicPr>
        <p:blipFill rotWithShape="1">
          <a:blip r:embed="rId3">
            <a:alphaModFix/>
          </a:blip>
          <a:srcRect l="19347" t="5958" r="40554" b="9166"/>
          <a:stretch/>
        </p:blipFill>
        <p:spPr>
          <a:xfrm>
            <a:off x="5512050" y="73275"/>
            <a:ext cx="3631950" cy="4821975"/>
          </a:xfrm>
          <a:prstGeom prst="rect">
            <a:avLst/>
          </a:prstGeom>
          <a:noFill/>
          <a:ln>
            <a:noFill/>
          </a:ln>
        </p:spPr>
      </p:pic>
      <p:pic>
        <p:nvPicPr>
          <p:cNvPr id="365" name="Shape 365"/>
          <p:cNvPicPr preferRelativeResize="0"/>
          <p:nvPr/>
        </p:nvPicPr>
        <p:blipFill>
          <a:blip r:embed="rId4">
            <a:alphaModFix/>
          </a:blip>
          <a:stretch>
            <a:fillRect/>
          </a:stretch>
        </p:blipFill>
        <p:spPr>
          <a:xfrm>
            <a:off x="1" y="3682425"/>
            <a:ext cx="5479674" cy="1421325"/>
          </a:xfrm>
          <a:prstGeom prst="rect">
            <a:avLst/>
          </a:prstGeom>
          <a:noFill/>
          <a:ln>
            <a:noFill/>
          </a:ln>
        </p:spPr>
      </p:pic>
      <p:pic>
        <p:nvPicPr>
          <p:cNvPr id="366" name="Shape 366"/>
          <p:cNvPicPr preferRelativeResize="0"/>
          <p:nvPr/>
        </p:nvPicPr>
        <p:blipFill rotWithShape="1">
          <a:blip r:embed="rId5">
            <a:alphaModFix/>
          </a:blip>
          <a:srcRect b="79979"/>
          <a:stretch/>
        </p:blipFill>
        <p:spPr>
          <a:xfrm>
            <a:off x="3566988" y="765990"/>
            <a:ext cx="1726312" cy="1191299"/>
          </a:xfrm>
          <a:prstGeom prst="rect">
            <a:avLst/>
          </a:prstGeom>
          <a:noFill/>
          <a:ln>
            <a:noFill/>
          </a:ln>
        </p:spPr>
      </p:pic>
      <p:pic>
        <p:nvPicPr>
          <p:cNvPr id="367" name="Shape 367"/>
          <p:cNvPicPr preferRelativeResize="0"/>
          <p:nvPr/>
        </p:nvPicPr>
        <p:blipFill rotWithShape="1">
          <a:blip r:embed="rId6">
            <a:alphaModFix/>
          </a:blip>
          <a:srcRect t="67009" b="9902"/>
          <a:stretch/>
        </p:blipFill>
        <p:spPr>
          <a:xfrm>
            <a:off x="3540877" y="2575276"/>
            <a:ext cx="1857300" cy="1012768"/>
          </a:xfrm>
          <a:prstGeom prst="rect">
            <a:avLst/>
          </a:prstGeom>
          <a:noFill/>
          <a:ln>
            <a:noFill/>
          </a:ln>
        </p:spPr>
      </p:pic>
      <p:sp>
        <p:nvSpPr>
          <p:cNvPr id="368" name="Shape 368"/>
          <p:cNvSpPr txBox="1"/>
          <p:nvPr/>
        </p:nvSpPr>
        <p:spPr>
          <a:xfrm>
            <a:off x="3295575" y="386500"/>
            <a:ext cx="2433900" cy="3795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Highest Crime Beats</a:t>
            </a:r>
          </a:p>
        </p:txBody>
      </p:sp>
      <p:sp>
        <p:nvSpPr>
          <p:cNvPr id="369" name="Shape 369"/>
          <p:cNvSpPr txBox="1"/>
          <p:nvPr/>
        </p:nvSpPr>
        <p:spPr>
          <a:xfrm>
            <a:off x="3501503" y="2101400"/>
            <a:ext cx="1857300" cy="3795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Lowest Crime Beats</a:t>
            </a:r>
          </a:p>
        </p:txBody>
      </p:sp>
      <p:cxnSp>
        <p:nvCxnSpPr>
          <p:cNvPr id="370" name="Shape 370"/>
          <p:cNvCxnSpPr/>
          <p:nvPr/>
        </p:nvCxnSpPr>
        <p:spPr>
          <a:xfrm rot="10800000" flipH="1">
            <a:off x="3507050" y="2027800"/>
            <a:ext cx="1857300" cy="6300"/>
          </a:xfrm>
          <a:prstGeom prst="straightConnector1">
            <a:avLst/>
          </a:prstGeom>
          <a:noFill/>
          <a:ln w="9525" cap="flat" cmpd="sng">
            <a:solidFill>
              <a:schemeClr val="dk2"/>
            </a:solidFill>
            <a:prstDash val="solid"/>
            <a:round/>
            <a:headEnd type="none" w="lg" len="lg"/>
            <a:tailEnd type="none" w="lg" len="lg"/>
          </a:ln>
        </p:spPr>
      </p:cxnSp>
      <p:sp>
        <p:nvSpPr>
          <p:cNvPr id="371" name="Shape 371"/>
          <p:cNvSpPr/>
          <p:nvPr/>
        </p:nvSpPr>
        <p:spPr>
          <a:xfrm>
            <a:off x="6249775" y="3237175"/>
            <a:ext cx="770400" cy="11913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W3</a:t>
            </a:r>
          </a:p>
        </p:txBody>
      </p:sp>
      <p:sp>
        <p:nvSpPr>
          <p:cNvPr id="372" name="Shape 372"/>
          <p:cNvSpPr/>
          <p:nvPr/>
        </p:nvSpPr>
        <p:spPr>
          <a:xfrm>
            <a:off x="7871775" y="3237175"/>
            <a:ext cx="528600" cy="6222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000"/>
              <a:t>R3</a:t>
            </a:r>
          </a:p>
        </p:txBody>
      </p:sp>
      <p:sp>
        <p:nvSpPr>
          <p:cNvPr id="373" name="Shape 373"/>
          <p:cNvSpPr/>
          <p:nvPr/>
        </p:nvSpPr>
        <p:spPr>
          <a:xfrm>
            <a:off x="8044025" y="3753375"/>
            <a:ext cx="594600" cy="4401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S2</a:t>
            </a:r>
          </a:p>
        </p:txBody>
      </p:sp>
      <p:sp>
        <p:nvSpPr>
          <p:cNvPr id="374" name="Shape 374"/>
          <p:cNvSpPr/>
          <p:nvPr/>
        </p:nvSpPr>
        <p:spPr>
          <a:xfrm>
            <a:off x="7148675" y="3328225"/>
            <a:ext cx="594600" cy="5313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l" rtl="0">
              <a:spcBef>
                <a:spcPts val="0"/>
              </a:spcBef>
              <a:buNone/>
            </a:pPr>
            <a:r>
              <a:rPr lang="en" sz="1200"/>
              <a:t>O3</a:t>
            </a:r>
          </a:p>
        </p:txBody>
      </p:sp>
      <p:sp>
        <p:nvSpPr>
          <p:cNvPr id="375" name="Shape 375"/>
          <p:cNvSpPr/>
          <p:nvPr/>
        </p:nvSpPr>
        <p:spPr>
          <a:xfrm>
            <a:off x="7148675" y="2946075"/>
            <a:ext cx="594600" cy="440100"/>
          </a:xfrm>
          <a:prstGeom prst="ellipse">
            <a:avLst/>
          </a:prstGeom>
          <a:noFill/>
          <a:ln w="381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1200"/>
              <a:t>O2</a:t>
            </a:r>
          </a:p>
        </p:txBody>
      </p:sp>
      <p:sp>
        <p:nvSpPr>
          <p:cNvPr id="376" name="Shape 376"/>
          <p:cNvSpPr/>
          <p:nvPr/>
        </p:nvSpPr>
        <p:spPr>
          <a:xfrm>
            <a:off x="7333375" y="2016375"/>
            <a:ext cx="461400" cy="3072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900"/>
              <a:t>E2</a:t>
            </a:r>
          </a:p>
        </p:txBody>
      </p:sp>
      <p:sp>
        <p:nvSpPr>
          <p:cNvPr id="377" name="Shape 377"/>
          <p:cNvSpPr/>
          <p:nvPr/>
        </p:nvSpPr>
        <p:spPr>
          <a:xfrm>
            <a:off x="7495700" y="862613"/>
            <a:ext cx="461400" cy="3072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800"/>
              <a:t>U2</a:t>
            </a:r>
          </a:p>
        </p:txBody>
      </p:sp>
      <p:sp>
        <p:nvSpPr>
          <p:cNvPr id="378" name="Shape 378"/>
          <p:cNvSpPr/>
          <p:nvPr/>
        </p:nvSpPr>
        <p:spPr>
          <a:xfrm>
            <a:off x="7495700" y="187325"/>
            <a:ext cx="461400" cy="6753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800"/>
              <a:t>U1</a:t>
            </a:r>
          </a:p>
        </p:txBody>
      </p:sp>
      <p:sp>
        <p:nvSpPr>
          <p:cNvPr id="379" name="Shape 379"/>
          <p:cNvSpPr/>
          <p:nvPr/>
        </p:nvSpPr>
        <p:spPr>
          <a:xfrm>
            <a:off x="7020175" y="1763125"/>
            <a:ext cx="461400" cy="1899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M2</a:t>
            </a:r>
          </a:p>
        </p:txBody>
      </p:sp>
      <p:sp>
        <p:nvSpPr>
          <p:cNvPr id="380" name="Shape 380"/>
          <p:cNvSpPr/>
          <p:nvPr/>
        </p:nvSpPr>
        <p:spPr>
          <a:xfrm>
            <a:off x="6871975" y="2016375"/>
            <a:ext cx="461400" cy="189900"/>
          </a:xfrm>
          <a:prstGeom prst="ellipse">
            <a:avLst/>
          </a:prstGeom>
          <a:noFill/>
          <a:ln w="38100" cap="flat" cmpd="sng">
            <a:solidFill>
              <a:srgbClr val="FF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 sz="600"/>
              <a:t>D1</a:t>
            </a:r>
          </a:p>
        </p:txBody>
      </p:sp>
      <p:sp>
        <p:nvSpPr>
          <p:cNvPr id="381" name="Shape 381"/>
          <p:cNvSpPr txBox="1"/>
          <p:nvPr/>
        </p:nvSpPr>
        <p:spPr>
          <a:xfrm>
            <a:off x="137675" y="652250"/>
            <a:ext cx="2910600" cy="440100"/>
          </a:xfrm>
          <a:prstGeom prst="rect">
            <a:avLst/>
          </a:prstGeom>
          <a:noFill/>
          <a:ln>
            <a:noFill/>
          </a:ln>
        </p:spPr>
        <p:txBody>
          <a:bodyPr wrap="square" lIns="91425" tIns="91425" rIns="91425" bIns="91425" anchor="t" anchorCtr="0">
            <a:noAutofit/>
          </a:bodyPr>
          <a:lstStyle/>
          <a:p>
            <a:pPr marL="457200" lvl="0" indent="-228600" rtl="0">
              <a:spcBef>
                <a:spcPts val="0"/>
              </a:spcBef>
              <a:buChar char="●"/>
            </a:pPr>
            <a:r>
              <a:rPr lang="en"/>
              <a:t>Officers should be moved from the green areas to the red areas, where crimes* happen more.</a:t>
            </a:r>
          </a:p>
          <a:p>
            <a:pPr marL="457200" lvl="0" indent="-228600" rtl="0">
              <a:spcBef>
                <a:spcPts val="0"/>
              </a:spcBef>
              <a:buChar char="●"/>
            </a:pPr>
            <a:r>
              <a:rPr lang="en"/>
              <a:t>The most common crime* during this period was burglary.</a:t>
            </a:r>
          </a:p>
          <a:p>
            <a:pPr lvl="0" rtl="0">
              <a:spcBef>
                <a:spcPts val="0"/>
              </a:spcBef>
              <a:buNone/>
            </a:pPr>
            <a:endParaRPr/>
          </a:p>
        </p:txBody>
      </p:sp>
      <p:pic>
        <p:nvPicPr>
          <p:cNvPr id="382" name="Shape 382"/>
          <p:cNvPicPr preferRelativeResize="0"/>
          <p:nvPr/>
        </p:nvPicPr>
        <p:blipFill>
          <a:blip r:embed="rId7">
            <a:alphaModFix/>
          </a:blip>
          <a:stretch>
            <a:fillRect/>
          </a:stretch>
        </p:blipFill>
        <p:spPr>
          <a:xfrm>
            <a:off x="0" y="2261100"/>
            <a:ext cx="2207980" cy="142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p:cNvPicPr preferRelativeResize="0"/>
          <p:nvPr/>
        </p:nvPicPr>
        <p:blipFill>
          <a:blip r:embed="rId3">
            <a:alphaModFix/>
          </a:blip>
          <a:stretch>
            <a:fillRect/>
          </a:stretch>
        </p:blipFill>
        <p:spPr>
          <a:xfrm>
            <a:off x="2565425" y="1028947"/>
            <a:ext cx="1674200" cy="1084525"/>
          </a:xfrm>
          <a:prstGeom prst="rect">
            <a:avLst/>
          </a:prstGeom>
          <a:noFill/>
          <a:ln>
            <a:noFill/>
          </a:ln>
        </p:spPr>
      </p:pic>
      <p:pic>
        <p:nvPicPr>
          <p:cNvPr id="388" name="Shape 388"/>
          <p:cNvPicPr preferRelativeResize="0"/>
          <p:nvPr/>
        </p:nvPicPr>
        <p:blipFill>
          <a:blip r:embed="rId4">
            <a:alphaModFix/>
          </a:blip>
          <a:stretch>
            <a:fillRect/>
          </a:stretch>
        </p:blipFill>
        <p:spPr>
          <a:xfrm>
            <a:off x="2498775" y="2948151"/>
            <a:ext cx="1915075" cy="969075"/>
          </a:xfrm>
          <a:prstGeom prst="rect">
            <a:avLst/>
          </a:prstGeom>
          <a:noFill/>
          <a:ln>
            <a:noFill/>
          </a:ln>
        </p:spPr>
      </p:pic>
      <p:sp>
        <p:nvSpPr>
          <p:cNvPr id="389" name="Shape 389"/>
          <p:cNvSpPr txBox="1"/>
          <p:nvPr/>
        </p:nvSpPr>
        <p:spPr>
          <a:xfrm>
            <a:off x="2449213" y="668150"/>
            <a:ext cx="2014200" cy="2859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Highest Crime Beats</a:t>
            </a:r>
          </a:p>
          <a:p>
            <a:pPr lvl="0">
              <a:spcBef>
                <a:spcPts val="0"/>
              </a:spcBef>
              <a:buNone/>
            </a:pPr>
            <a:endParaRPr/>
          </a:p>
        </p:txBody>
      </p:sp>
      <p:cxnSp>
        <p:nvCxnSpPr>
          <p:cNvPr id="390" name="Shape 390"/>
          <p:cNvCxnSpPr/>
          <p:nvPr/>
        </p:nvCxnSpPr>
        <p:spPr>
          <a:xfrm rot="10800000" flipH="1">
            <a:off x="2473875" y="2349238"/>
            <a:ext cx="1857300" cy="6300"/>
          </a:xfrm>
          <a:prstGeom prst="straightConnector1">
            <a:avLst/>
          </a:prstGeom>
          <a:noFill/>
          <a:ln w="9525" cap="flat" cmpd="sng">
            <a:solidFill>
              <a:schemeClr val="dk2"/>
            </a:solidFill>
            <a:prstDash val="solid"/>
            <a:round/>
            <a:headEnd type="none" w="lg" len="lg"/>
            <a:tailEnd type="none" w="lg" len="lg"/>
          </a:ln>
        </p:spPr>
      </p:cxnSp>
      <p:sp>
        <p:nvSpPr>
          <p:cNvPr id="391" name="Shape 391"/>
          <p:cNvSpPr txBox="1"/>
          <p:nvPr/>
        </p:nvSpPr>
        <p:spPr>
          <a:xfrm>
            <a:off x="2395425" y="2591288"/>
            <a:ext cx="2014200" cy="2673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5 Lowest Crime Beats</a:t>
            </a:r>
          </a:p>
          <a:p>
            <a:pPr lvl="0">
              <a:spcBef>
                <a:spcPts val="0"/>
              </a:spcBef>
              <a:buNone/>
            </a:pPr>
            <a:endParaRPr/>
          </a:p>
        </p:txBody>
      </p:sp>
      <p:sp>
        <p:nvSpPr>
          <p:cNvPr id="392" name="Shape 392"/>
          <p:cNvSpPr txBox="1"/>
          <p:nvPr/>
        </p:nvSpPr>
        <p:spPr>
          <a:xfrm>
            <a:off x="138275" y="78350"/>
            <a:ext cx="3834600" cy="875700"/>
          </a:xfrm>
          <a:prstGeom prst="rect">
            <a:avLst/>
          </a:prstGeom>
          <a:noFill/>
          <a:ln>
            <a:noFill/>
          </a:ln>
        </p:spPr>
        <p:txBody>
          <a:bodyPr wrap="square" lIns="91425" tIns="91425" rIns="91425" bIns="91425" anchor="t" anchorCtr="0">
            <a:noAutofit/>
          </a:bodyPr>
          <a:lstStyle/>
          <a:p>
            <a:pPr lvl="0" rtl="0">
              <a:spcBef>
                <a:spcPts val="0"/>
              </a:spcBef>
              <a:buNone/>
            </a:pPr>
            <a:r>
              <a:rPr lang="en" sz="2800" b="1">
                <a:solidFill>
                  <a:schemeClr val="dk2"/>
                </a:solidFill>
                <a:latin typeface="Maven Pro"/>
                <a:ea typeface="Maven Pro"/>
                <a:cs typeface="Maven Pro"/>
                <a:sym typeface="Maven Pro"/>
              </a:rPr>
              <a:t>January - December</a:t>
            </a:r>
          </a:p>
        </p:txBody>
      </p:sp>
      <p:sp>
        <p:nvSpPr>
          <p:cNvPr id="393" name="Shape 393"/>
          <p:cNvSpPr txBox="1"/>
          <p:nvPr/>
        </p:nvSpPr>
        <p:spPr>
          <a:xfrm>
            <a:off x="0" y="770475"/>
            <a:ext cx="2420700" cy="4331400"/>
          </a:xfrm>
          <a:prstGeom prst="rect">
            <a:avLst/>
          </a:prstGeom>
          <a:noFill/>
          <a:ln>
            <a:noFill/>
          </a:ln>
        </p:spPr>
        <p:txBody>
          <a:bodyPr wrap="square" lIns="91425" tIns="91425" rIns="91425" bIns="91425" anchor="t" anchorCtr="0">
            <a:noAutofit/>
          </a:bodyPr>
          <a:lstStyle/>
          <a:p>
            <a:pPr marL="457200" lvl="0" indent="-304800" rtl="0">
              <a:spcBef>
                <a:spcPts val="0"/>
              </a:spcBef>
              <a:buSzPct val="100000"/>
              <a:buChar char="●"/>
            </a:pPr>
            <a:r>
              <a:rPr lang="en" sz="1200"/>
              <a:t>We analyzed how the 5 highest beats changed from quarter to quarter and found that E2 and U2 were consistently topping the charts.</a:t>
            </a:r>
          </a:p>
          <a:p>
            <a:pPr marL="457200" lvl="0" indent="-304800" rtl="0">
              <a:spcBef>
                <a:spcPts val="0"/>
              </a:spcBef>
              <a:buSzPct val="100000"/>
              <a:buChar char="●"/>
            </a:pPr>
            <a:r>
              <a:rPr lang="en" sz="1200"/>
              <a:t>Additionally, O3 was in every quarter’s bottom 5, and it has the lowest overall probability of crime*.</a:t>
            </a:r>
          </a:p>
          <a:p>
            <a:pPr marL="457200" lvl="0" indent="-304800" rtl="0">
              <a:spcBef>
                <a:spcPts val="0"/>
              </a:spcBef>
              <a:buSzPct val="100000"/>
              <a:buChar char="●"/>
            </a:pPr>
            <a:r>
              <a:rPr lang="en" sz="1200"/>
              <a:t>We understand that your personnel is very limited, so we recommend that E2 and U2 receive special attention and significantly more patrol cars (that can be spared) in order to help lessen crime* and make the community a safer place. </a:t>
            </a:r>
          </a:p>
          <a:p>
            <a:pPr lvl="0">
              <a:spcBef>
                <a:spcPts val="0"/>
              </a:spcBef>
              <a:buNone/>
            </a:pPr>
            <a:endParaRPr sz="1200"/>
          </a:p>
        </p:txBody>
      </p:sp>
      <p:pic>
        <p:nvPicPr>
          <p:cNvPr id="394" name="Shape 394"/>
          <p:cNvPicPr preferRelativeResize="0"/>
          <p:nvPr/>
        </p:nvPicPr>
        <p:blipFill>
          <a:blip r:embed="rId5">
            <a:alphaModFix/>
          </a:blip>
          <a:stretch>
            <a:fillRect/>
          </a:stretch>
        </p:blipFill>
        <p:spPr>
          <a:xfrm>
            <a:off x="4419874" y="746012"/>
            <a:ext cx="2420700" cy="3651476"/>
          </a:xfrm>
          <a:prstGeom prst="rect">
            <a:avLst/>
          </a:prstGeom>
          <a:noFill/>
          <a:ln>
            <a:noFill/>
          </a:ln>
        </p:spPr>
      </p:pic>
      <p:pic>
        <p:nvPicPr>
          <p:cNvPr id="395" name="Shape 395"/>
          <p:cNvPicPr preferRelativeResize="0"/>
          <p:nvPr/>
        </p:nvPicPr>
        <p:blipFill>
          <a:blip r:embed="rId6">
            <a:alphaModFix/>
          </a:blip>
          <a:stretch>
            <a:fillRect/>
          </a:stretch>
        </p:blipFill>
        <p:spPr>
          <a:xfrm>
            <a:off x="6929272" y="735750"/>
            <a:ext cx="2148200" cy="3672009"/>
          </a:xfrm>
          <a:prstGeom prst="rect">
            <a:avLst/>
          </a:prstGeom>
          <a:noFill/>
          <a:ln>
            <a:noFill/>
          </a:ln>
        </p:spPr>
      </p:pic>
      <p:sp>
        <p:nvSpPr>
          <p:cNvPr id="396" name="Shape 396"/>
          <p:cNvSpPr txBox="1"/>
          <p:nvPr/>
        </p:nvSpPr>
        <p:spPr>
          <a:xfrm>
            <a:off x="6996275" y="382538"/>
            <a:ext cx="2014200" cy="2673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Crime Map</a:t>
            </a:r>
          </a:p>
          <a:p>
            <a:pPr lvl="0" rtl="0">
              <a:spcBef>
                <a:spcPts val="0"/>
              </a:spcBef>
              <a:buNone/>
            </a:pPr>
            <a:endParaRPr/>
          </a:p>
        </p:txBody>
      </p:sp>
      <p:sp>
        <p:nvSpPr>
          <p:cNvPr id="397" name="Shape 397"/>
          <p:cNvSpPr txBox="1"/>
          <p:nvPr/>
        </p:nvSpPr>
        <p:spPr>
          <a:xfrm>
            <a:off x="4793075" y="382550"/>
            <a:ext cx="1674300" cy="267300"/>
          </a:xfrm>
          <a:prstGeom prst="rect">
            <a:avLst/>
          </a:prstGeom>
          <a:noFill/>
          <a:ln>
            <a:noFill/>
          </a:ln>
        </p:spPr>
        <p:txBody>
          <a:bodyPr wrap="square" lIns="91425" tIns="91425" rIns="91425" bIns="91425" anchor="t" anchorCtr="0">
            <a:noAutofit/>
          </a:bodyPr>
          <a:lstStyle/>
          <a:p>
            <a:pPr lvl="0" algn="l" rtl="0">
              <a:spcBef>
                <a:spcPts val="0"/>
              </a:spcBef>
              <a:buNone/>
            </a:pPr>
            <a:r>
              <a:rPr lang="en" sz="1200"/>
              <a:t>Highest/Lowest Beats</a:t>
            </a:r>
          </a:p>
        </p:txBody>
      </p:sp>
      <p:sp>
        <p:nvSpPr>
          <p:cNvPr id="398" name="Shape 398"/>
          <p:cNvSpPr txBox="1"/>
          <p:nvPr/>
        </p:nvSpPr>
        <p:spPr>
          <a:xfrm>
            <a:off x="6996275" y="4493638"/>
            <a:ext cx="2014200" cy="267300"/>
          </a:xfrm>
          <a:prstGeom prst="rect">
            <a:avLst/>
          </a:prstGeom>
          <a:noFill/>
          <a:ln>
            <a:noFill/>
          </a:ln>
        </p:spPr>
        <p:txBody>
          <a:bodyPr wrap="square" lIns="91425" tIns="91425" rIns="91425" bIns="91425" anchor="t" anchorCtr="0">
            <a:noAutofit/>
          </a:bodyPr>
          <a:lstStyle/>
          <a:p>
            <a:pPr lvl="0" algn="ctr" rtl="0">
              <a:spcBef>
                <a:spcPts val="0"/>
              </a:spcBef>
              <a:buNone/>
            </a:pPr>
            <a:r>
              <a:rPr lang="en" sz="1200"/>
              <a:t>Red: High</a:t>
            </a:r>
          </a:p>
          <a:p>
            <a:pPr lvl="0" algn="ctr" rtl="0">
              <a:spcBef>
                <a:spcPts val="0"/>
              </a:spcBef>
              <a:buNone/>
            </a:pPr>
            <a:r>
              <a:rPr lang="en" sz="1200"/>
              <a:t>Blue: Low</a:t>
            </a:r>
          </a:p>
          <a:p>
            <a:pPr lvl="0" rt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133375" y="82475"/>
            <a:ext cx="2930100" cy="988800"/>
          </a:xfrm>
          <a:prstGeom prst="rect">
            <a:avLst/>
          </a:prstGeom>
          <a:noFill/>
          <a:ln>
            <a:noFill/>
          </a:ln>
        </p:spPr>
        <p:txBody>
          <a:bodyPr wrap="square" lIns="91425" tIns="91425" rIns="91425" bIns="91425" anchor="t" anchorCtr="0">
            <a:noAutofit/>
          </a:bodyPr>
          <a:lstStyle/>
          <a:p>
            <a:pPr lvl="0" rtl="0">
              <a:spcBef>
                <a:spcPts val="0"/>
              </a:spcBef>
              <a:buNone/>
            </a:pPr>
            <a:r>
              <a:rPr lang="en" sz="2800" b="1">
                <a:solidFill>
                  <a:schemeClr val="dk2"/>
                </a:solidFill>
                <a:latin typeface="Maven Pro"/>
                <a:ea typeface="Maven Pro"/>
                <a:cs typeface="Maven Pro"/>
                <a:sym typeface="Maven Pro"/>
              </a:rPr>
              <a:t>Unusual Observations</a:t>
            </a:r>
          </a:p>
        </p:txBody>
      </p:sp>
      <p:sp>
        <p:nvSpPr>
          <p:cNvPr id="404" name="Shape 404"/>
          <p:cNvSpPr txBox="1"/>
          <p:nvPr/>
        </p:nvSpPr>
        <p:spPr>
          <a:xfrm>
            <a:off x="90075" y="1089925"/>
            <a:ext cx="2954700" cy="3881100"/>
          </a:xfrm>
          <a:prstGeom prst="rect">
            <a:avLst/>
          </a:prstGeom>
          <a:noFill/>
          <a:ln>
            <a:noFill/>
          </a:ln>
        </p:spPr>
        <p:txBody>
          <a:bodyPr wrap="square" lIns="91425" tIns="91425" rIns="91425" bIns="91425" anchor="t" anchorCtr="0">
            <a:noAutofit/>
          </a:bodyPr>
          <a:lstStyle/>
          <a:p>
            <a:pPr marL="457200" lvl="0" indent="-304800" rtl="0">
              <a:spcBef>
                <a:spcPts val="0"/>
              </a:spcBef>
              <a:buSzPct val="100000"/>
              <a:buChar char="●"/>
            </a:pPr>
            <a:r>
              <a:rPr lang="en" sz="1200"/>
              <a:t>We noticed there is significantly more crime* in the North.</a:t>
            </a:r>
          </a:p>
          <a:p>
            <a:pPr marL="457200" lvl="0" indent="-304800" rtl="0">
              <a:spcBef>
                <a:spcPts val="0"/>
              </a:spcBef>
              <a:buSzPct val="100000"/>
              <a:buChar char="●"/>
            </a:pPr>
            <a:r>
              <a:rPr lang="en" sz="1200"/>
              <a:t>We compared household income and population density to this crime* pattern and found a possible link.</a:t>
            </a:r>
          </a:p>
          <a:p>
            <a:pPr marL="457200" lvl="0" indent="-304800" rtl="0">
              <a:spcBef>
                <a:spcPts val="0"/>
              </a:spcBef>
              <a:buSzPct val="100000"/>
              <a:buChar char="●"/>
            </a:pPr>
            <a:r>
              <a:rPr lang="en" sz="1200"/>
              <a:t>There are significantly more people and significantly more crime* in the North.</a:t>
            </a:r>
          </a:p>
          <a:p>
            <a:pPr marL="457200" lvl="0" indent="-304800" rtl="0">
              <a:spcBef>
                <a:spcPts val="0"/>
              </a:spcBef>
              <a:buSzPct val="100000"/>
              <a:buChar char="●"/>
            </a:pPr>
            <a:r>
              <a:rPr lang="en" sz="1200"/>
              <a:t>Additionally, we noticed that the areas where the most crime* occurs, also have the highest household income.</a:t>
            </a:r>
          </a:p>
          <a:p>
            <a:pPr marL="457200" lvl="0" indent="-304800" rtl="0">
              <a:spcBef>
                <a:spcPts val="0"/>
              </a:spcBef>
              <a:buSzPct val="100000"/>
              <a:buChar char="●"/>
            </a:pPr>
            <a:r>
              <a:rPr lang="en" sz="1200"/>
              <a:t>This might be because the most popular crime* was aggravated/forceful burglary. It’s possible that there are more burgalaries occurring where household income is higher — more things to steal.</a:t>
            </a:r>
          </a:p>
        </p:txBody>
      </p:sp>
      <p:pic>
        <p:nvPicPr>
          <p:cNvPr id="405" name="Shape 405"/>
          <p:cNvPicPr preferRelativeResize="0"/>
          <p:nvPr/>
        </p:nvPicPr>
        <p:blipFill>
          <a:blip r:embed="rId3">
            <a:alphaModFix/>
          </a:blip>
          <a:stretch>
            <a:fillRect/>
          </a:stretch>
        </p:blipFill>
        <p:spPr>
          <a:xfrm>
            <a:off x="3111350" y="240867"/>
            <a:ext cx="3313350" cy="4725550"/>
          </a:xfrm>
          <a:prstGeom prst="rect">
            <a:avLst/>
          </a:prstGeom>
          <a:noFill/>
          <a:ln>
            <a:noFill/>
          </a:ln>
        </p:spPr>
      </p:pic>
      <p:pic>
        <p:nvPicPr>
          <p:cNvPr id="406" name="Shape 406"/>
          <p:cNvPicPr preferRelativeResize="0"/>
          <p:nvPr/>
        </p:nvPicPr>
        <p:blipFill>
          <a:blip r:embed="rId4">
            <a:alphaModFix/>
          </a:blip>
          <a:stretch>
            <a:fillRect/>
          </a:stretch>
        </p:blipFill>
        <p:spPr>
          <a:xfrm>
            <a:off x="6359475" y="232270"/>
            <a:ext cx="2812476" cy="4725551"/>
          </a:xfrm>
          <a:prstGeom prst="rect">
            <a:avLst/>
          </a:prstGeom>
          <a:noFill/>
          <a:ln>
            <a:noFill/>
          </a:ln>
        </p:spPr>
      </p:pic>
      <p:sp>
        <p:nvSpPr>
          <p:cNvPr id="407" name="Shape 407"/>
          <p:cNvSpPr txBox="1"/>
          <p:nvPr/>
        </p:nvSpPr>
        <p:spPr>
          <a:xfrm>
            <a:off x="3607650" y="-55900"/>
            <a:ext cx="1928700" cy="447300"/>
          </a:xfrm>
          <a:prstGeom prst="rect">
            <a:avLst/>
          </a:prstGeom>
          <a:noFill/>
          <a:ln>
            <a:noFill/>
          </a:ln>
        </p:spPr>
        <p:txBody>
          <a:bodyPr wrap="square" lIns="91425" tIns="91425" rIns="91425" bIns="91425" anchor="t" anchorCtr="0">
            <a:noAutofit/>
          </a:bodyPr>
          <a:lstStyle/>
          <a:p>
            <a:pPr lvl="0">
              <a:spcBef>
                <a:spcPts val="0"/>
              </a:spcBef>
              <a:buNone/>
            </a:pPr>
            <a:r>
              <a:rPr lang="en" sz="1100"/>
              <a:t>Seattle Population Density</a:t>
            </a:r>
          </a:p>
        </p:txBody>
      </p:sp>
      <p:sp>
        <p:nvSpPr>
          <p:cNvPr id="408" name="Shape 408"/>
          <p:cNvSpPr txBox="1"/>
          <p:nvPr/>
        </p:nvSpPr>
        <p:spPr>
          <a:xfrm>
            <a:off x="6667000" y="-37300"/>
            <a:ext cx="2087400" cy="410100"/>
          </a:xfrm>
          <a:prstGeom prst="rect">
            <a:avLst/>
          </a:prstGeom>
          <a:noFill/>
          <a:ln>
            <a:noFill/>
          </a:ln>
        </p:spPr>
        <p:txBody>
          <a:bodyPr wrap="square" lIns="91425" tIns="91425" rIns="91425" bIns="91425" anchor="t" anchorCtr="0">
            <a:noAutofit/>
          </a:bodyPr>
          <a:lstStyle/>
          <a:p>
            <a:pPr lvl="0">
              <a:spcBef>
                <a:spcPts val="0"/>
              </a:spcBef>
              <a:buNone/>
            </a:pPr>
            <a:r>
              <a:rPr lang="en" sz="1200"/>
              <a:t>Average Household Income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363984" y="763600"/>
            <a:ext cx="6853562" cy="3573300"/>
          </a:xfrm>
          <a:prstGeom prst="rect">
            <a:avLst/>
          </a:prstGeom>
        </p:spPr>
        <p:txBody>
          <a:bodyPr wrap="square" lIns="91425" tIns="91425" rIns="91425" bIns="91425" anchor="ctr" anchorCtr="0">
            <a:noAutofit/>
          </a:bodyPr>
          <a:lstStyle/>
          <a:p>
            <a:pPr lvl="0">
              <a:spcBef>
                <a:spcPts val="0"/>
              </a:spcBef>
              <a:buNone/>
            </a:pPr>
            <a:r>
              <a:rPr lang="en" sz="2200" dirty="0"/>
              <a:t>Because of our time restrictions, we had to split the time periods into three month quarters. Our recommendations for future studies is to do a weekly analysis of the distribution of crimes per beat because the number of violent crimes is different for different weeks and months. We suggest a relocation of police officers temporarily to beats with higher crime density on a weekly or monthly basis, because the number of crimes* is also different weekly and monthly. </a:t>
            </a:r>
          </a:p>
          <a:p>
            <a:pPr lvl="0">
              <a:spcBef>
                <a:spcPts val="0"/>
              </a:spcBef>
              <a:buNone/>
            </a:pPr>
            <a:r>
              <a:rPr lang="en" sz="2200" dirty="0" smtClean="0"/>
              <a:t>If </a:t>
            </a:r>
            <a:r>
              <a:rPr lang="en" sz="2200" dirty="0"/>
              <a:t>allotted more time, it would be our goal to generate an algorithm that would predict the most likely time and place of future crimes.</a:t>
            </a:r>
          </a:p>
          <a:p>
            <a:pPr lvl="0">
              <a:spcBef>
                <a:spcPts val="0"/>
              </a:spcBef>
              <a:buNone/>
            </a:pPr>
            <a:endParaRPr sz="1200" dirty="0"/>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795</Words>
  <Application>Microsoft Office PowerPoint</Application>
  <PresentationFormat>On-screen Show (16:9)</PresentationFormat>
  <Paragraphs>101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Maven Pro</vt:lpstr>
      <vt:lpstr>Nunito</vt:lpstr>
      <vt:lpstr>Arial</vt:lpstr>
      <vt:lpstr>Momentum</vt:lpstr>
      <vt:lpstr>Police Data Challenge</vt:lpstr>
      <vt:lpstr>Background </vt:lpstr>
      <vt:lpstr>January - March</vt:lpstr>
      <vt:lpstr>April - June</vt:lpstr>
      <vt:lpstr>July - September</vt:lpstr>
      <vt:lpstr>October - December </vt:lpstr>
      <vt:lpstr>PowerPoint Presentation</vt:lpstr>
      <vt:lpstr>PowerPoint Presentation</vt:lpstr>
      <vt:lpstr>Because of our time restrictions, we had to split the time periods into three month quarters. Our recommendations for future studies is to do a weekly analysis of the distribution of crimes per beat because the number of violent crimes is different for different weeks and months. We suggest a relocation of police officers temporarily to beats with higher crime density on a weekly or monthly basis, because the number of crimes* is also different weekly and monthly.  If allotted more time, it would be our goal to generate an algorithm that would predict the most likely time and place of future crimes.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Police Data Challenge</dc:title>
  <dc:creator>Claudia Smith</dc:creator>
  <cp:lastModifiedBy>Claudia Smith</cp:lastModifiedBy>
  <cp:revision>3</cp:revision>
  <dcterms:modified xsi:type="dcterms:W3CDTF">2017-11-03T19:45:35Z</dcterms:modified>
</cp:coreProperties>
</file>