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Wingdings 2" panose="05020102010507070707" pitchFamily="18" charset="2"/>
      <p:regular r:id="rId20"/>
    </p:embeddedFont>
    <p:embeddedFont>
      <p:font typeface="Nunito" panose="020B0604020202020204" charset="0"/>
      <p:regular r:id="rId21"/>
      <p:bold r:id="rId22"/>
      <p:italic r:id="rId23"/>
      <p:boldItalic r:id="rId24"/>
    </p:embeddedFont>
    <p:embeddedFont>
      <p:font typeface="Arvo" panose="020B0604020202020204" charset="0"/>
      <p:regular r:id="rId25"/>
      <p:bold r:id="rId26"/>
      <p:italic r:id="rId27"/>
      <p:boldItalic r:id="rId28"/>
    </p:embeddedFont>
    <p:embeddedFont>
      <p:font typeface="Tw Cen MT" panose="020B06020201040206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78" autoAdjust="0"/>
    <p:restoredTop sz="86323" autoAdjust="0"/>
  </p:normalViewPr>
  <p:slideViewPr>
    <p:cSldViewPr>
      <p:cViewPr>
        <p:scale>
          <a:sx n="81" d="100"/>
          <a:sy n="81" d="100"/>
        </p:scale>
        <p:origin x="-582" y="-288"/>
      </p:cViewPr>
      <p:guideLst>
        <p:guide orient="horz" pos="162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411166968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0" name="Shape 5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8" name="Shape 5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4" name="Shape 5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1" name="Shape 5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7" name="Shape 5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4" name="Shape 5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1" name="Shape 5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9" name="Shape 5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5" name="Shape 5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4" name="Shape 5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6" name="Shape 5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2" name="Shape 5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8" name="Shape 5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5" name="Shape 5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2" name="Shape 5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57"/>
        <p:cNvGrpSpPr/>
        <p:nvPr/>
      </p:nvGrpSpPr>
      <p:grpSpPr>
        <a:xfrm>
          <a:off x="0" y="0"/>
          <a:ext cx="0" cy="0"/>
          <a:chOff x="0" y="0"/>
          <a:chExt cx="0" cy="0"/>
        </a:xfrm>
      </p:grpSpPr>
      <p:sp>
        <p:nvSpPr>
          <p:cNvPr id="458" name="Shape 458"/>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459" name="Shape 459"/>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460" name="Shape 46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494" name="Shape 494"/>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95" name="Shape 49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6"/>
        <p:cNvGrpSpPr/>
        <p:nvPr/>
      </p:nvGrpSpPr>
      <p:grpSpPr>
        <a:xfrm>
          <a:off x="0" y="0"/>
          <a:ext cx="0" cy="0"/>
          <a:chOff x="0" y="0"/>
          <a:chExt cx="0" cy="0"/>
        </a:xfrm>
      </p:grpSpPr>
      <p:sp>
        <p:nvSpPr>
          <p:cNvPr id="497" name="Shape 49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11/3/2017</a:t>
            </a:fld>
            <a:endParaRPr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pPr lvl="0" algn="r" rtl="0">
              <a:spcBef>
                <a:spcPts val="0"/>
              </a:spcBef>
              <a:buNone/>
            </a:pPr>
            <a:fld id="{00000000-1234-1234-1234-123412341234}" type="slidenum">
              <a:rPr lang="en" sz="900" smtClean="0">
                <a:solidFill>
                  <a:schemeClr val="dk2"/>
                </a:solidFill>
                <a:latin typeface="Nunito"/>
                <a:ea typeface="Nunito"/>
                <a:cs typeface="Nunito"/>
                <a:sym typeface="Nunito"/>
              </a:rPr>
              <a:t>‹#›</a:t>
            </a:fld>
            <a:endParaRPr lang="en" sz="900">
              <a:solidFill>
                <a:schemeClr val="dk2"/>
              </a:solidFill>
              <a:latin typeface="Nunito"/>
              <a:ea typeface="Nunito"/>
              <a:cs typeface="Nunito"/>
              <a:sym typeface="Nunito"/>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11/3/2017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900" smtClean="0">
                <a:solidFill>
                  <a:schemeClr val="dk2"/>
                </a:solidFill>
                <a:latin typeface="Nunito"/>
                <a:ea typeface="Nunito"/>
                <a:cs typeface="Nunito"/>
                <a:sym typeface="Nunito"/>
              </a:rPr>
              <a:t>‹#›</a:t>
            </a:fld>
            <a:endParaRPr lang="en" sz="900">
              <a:solidFill>
                <a:schemeClr val="dk2"/>
              </a:solidFill>
              <a:latin typeface="Nunito"/>
              <a:ea typeface="Nunito"/>
              <a:cs typeface="Nunito"/>
              <a:sym typeface="Nunito"/>
            </a:endParaRPr>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11/3/2017</a:t>
            </a:fld>
            <a:endParaRPr lang="en-US" dirty="0"/>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pPr lvl="0" algn="r" rtl="0">
              <a:spcBef>
                <a:spcPts val="0"/>
              </a:spcBef>
              <a:buNone/>
            </a:pPr>
            <a:fld id="{00000000-1234-1234-1234-123412341234}" type="slidenum">
              <a:rPr lang="en" sz="900" smtClean="0">
                <a:solidFill>
                  <a:schemeClr val="dk2"/>
                </a:solidFill>
                <a:latin typeface="Nunito"/>
                <a:ea typeface="Nunito"/>
                <a:cs typeface="Nunito"/>
                <a:sym typeface="Nunito"/>
              </a:rPr>
              <a:t>‹#›</a:t>
            </a:fld>
            <a:endParaRPr lang="en" sz="900">
              <a:solidFill>
                <a:schemeClr val="dk2"/>
              </a:solidFill>
              <a:latin typeface="Nunito"/>
              <a:ea typeface="Nunito"/>
              <a:cs typeface="Nunito"/>
              <a:sym typeface="Nunito"/>
            </a:endParaRPr>
          </a:p>
        </p:txBody>
      </p:sp>
      <p:sp>
        <p:nvSpPr>
          <p:cNvPr id="14" name="Footer Placeholder 13"/>
          <p:cNvSpPr>
            <a:spLocks noGrp="1"/>
          </p:cNvSpPr>
          <p:nvPr>
            <p:ph type="ftr" sz="quarter" idx="12"/>
          </p:nvPr>
        </p:nvSpPr>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11/3/2017</a:t>
            </a:fld>
            <a:endParaRPr lang="en-US" dirty="0"/>
          </a:p>
        </p:txBody>
      </p:sp>
      <p:sp>
        <p:nvSpPr>
          <p:cNvPr id="10" name="Slide Number Placeholder 9"/>
          <p:cNvSpPr>
            <a:spLocks noGrp="1"/>
          </p:cNvSpPr>
          <p:nvPr>
            <p:ph type="sldNum" sz="quarter" idx="16"/>
          </p:nvPr>
        </p:nvSpPr>
        <p:spPr/>
        <p:txBody>
          <a:bodyPr rtlCol="0"/>
          <a:lstStyle/>
          <a:p>
            <a:pPr lvl="0" algn="r" rtl="0">
              <a:spcBef>
                <a:spcPts val="0"/>
              </a:spcBef>
              <a:buNone/>
            </a:pPr>
            <a:fld id="{00000000-1234-1234-1234-123412341234}" type="slidenum">
              <a:rPr lang="en" sz="900" smtClean="0">
                <a:solidFill>
                  <a:schemeClr val="dk2"/>
                </a:solidFill>
                <a:latin typeface="Nunito"/>
                <a:ea typeface="Nunito"/>
                <a:cs typeface="Nunito"/>
                <a:sym typeface="Nunito"/>
              </a:rPr>
              <a:t>‹#›</a:t>
            </a:fld>
            <a:endParaRPr lang="en" sz="900">
              <a:solidFill>
                <a:schemeClr val="dk2"/>
              </a:solidFill>
              <a:latin typeface="Nunito"/>
              <a:ea typeface="Nunito"/>
              <a:cs typeface="Nunito"/>
              <a:sym typeface="Nunito"/>
            </a:endParaRPr>
          </a:p>
        </p:txBody>
      </p:sp>
      <p:sp>
        <p:nvSpPr>
          <p:cNvPr id="12" name="Footer Placeholder 11"/>
          <p:cNvSpPr>
            <a:spLocks noGrp="1"/>
          </p:cNvSpPr>
          <p:nvPr>
            <p:ph type="ftr" sz="quarter" idx="17"/>
          </p:nvPr>
        </p:nvSpPr>
        <p:spPr/>
        <p:txBody>
          <a:bodyPr rtlCol="0"/>
          <a:lstStyle/>
          <a:p>
            <a:endParaRPr kumimoji="0"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11/3/2017</a:t>
            </a:fld>
            <a:endParaRPr lang="en-US" dirty="0"/>
          </a:p>
        </p:txBody>
      </p:sp>
      <p:sp>
        <p:nvSpPr>
          <p:cNvPr id="12" name="Slide Number Placeholder 11"/>
          <p:cNvSpPr>
            <a:spLocks noGrp="1"/>
          </p:cNvSpPr>
          <p:nvPr>
            <p:ph type="sldNum" sz="quarter" idx="16"/>
          </p:nvPr>
        </p:nvSpPr>
        <p:spPr/>
        <p:txBody>
          <a:bodyPr rtlCol="0"/>
          <a:lstStyle/>
          <a:p>
            <a:pPr lvl="0" algn="r" rtl="0">
              <a:spcBef>
                <a:spcPts val="0"/>
              </a:spcBef>
              <a:buNone/>
            </a:pPr>
            <a:fld id="{00000000-1234-1234-1234-123412341234}" type="slidenum">
              <a:rPr lang="en" sz="900" smtClean="0">
                <a:solidFill>
                  <a:schemeClr val="dk2"/>
                </a:solidFill>
                <a:latin typeface="Nunito"/>
                <a:ea typeface="Nunito"/>
                <a:cs typeface="Nunito"/>
                <a:sym typeface="Nunito"/>
              </a:rPr>
              <a:t>‹#›</a:t>
            </a:fld>
            <a:endParaRPr lang="en" sz="900">
              <a:solidFill>
                <a:schemeClr val="dk2"/>
              </a:solidFill>
              <a:latin typeface="Nunito"/>
              <a:ea typeface="Nunito"/>
              <a:cs typeface="Nunito"/>
              <a:sym typeface="Nunito"/>
            </a:endParaRPr>
          </a:p>
        </p:txBody>
      </p:sp>
      <p:sp>
        <p:nvSpPr>
          <p:cNvPr id="14" name="Footer Placeholder 13"/>
          <p:cNvSpPr>
            <a:spLocks noGrp="1"/>
          </p:cNvSpPr>
          <p:nvPr>
            <p:ph type="ftr" sz="quarter" idx="17"/>
          </p:nvPr>
        </p:nvSpPr>
        <p:spPr/>
        <p:txBody>
          <a:bodyPr rtlCol="0"/>
          <a:lstStyle/>
          <a:p>
            <a:endParaRPr kumimoji="0" lang="en-US" dirty="0"/>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11/3/2017</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900" smtClean="0">
                <a:solidFill>
                  <a:schemeClr val="dk2"/>
                </a:solidFill>
                <a:latin typeface="Nunito"/>
                <a:ea typeface="Nunito"/>
                <a:cs typeface="Nunito"/>
                <a:sym typeface="Nunito"/>
              </a:rPr>
              <a:t>‹#›</a:t>
            </a:fld>
            <a:endParaRPr lang="en" sz="900">
              <a:solidFill>
                <a:schemeClr val="dk2"/>
              </a:solidFill>
              <a:latin typeface="Nunito"/>
              <a:ea typeface="Nunito"/>
              <a:cs typeface="Nunito"/>
              <a:sym typeface="Nunito"/>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11/3/2017</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pPr lvl="0" rtl="0">
              <a:spcBef>
                <a:spcPts val="0"/>
              </a:spcBef>
              <a:buNone/>
            </a:pPr>
            <a:fld id="{00000000-1234-1234-1234-123412341234}" type="slidenum">
              <a:rPr lang="en" smtClean="0"/>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11/3/2017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900" smtClean="0">
                <a:solidFill>
                  <a:schemeClr val="dk2"/>
                </a:solidFill>
                <a:latin typeface="Nunito"/>
                <a:ea typeface="Nunito"/>
                <a:cs typeface="Nunito"/>
                <a:sym typeface="Nunito"/>
              </a:rPr>
              <a:t>‹#›</a:t>
            </a:fld>
            <a:endParaRPr lang="en" sz="900">
              <a:solidFill>
                <a:schemeClr val="dk2"/>
              </a:solidFill>
              <a:latin typeface="Nunito"/>
              <a:ea typeface="Nunito"/>
              <a:cs typeface="Nunito"/>
              <a:sym typeface="Nunito"/>
            </a:endParaRPr>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463" name="Shape 46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4686300"/>
            <a:ext cx="2667000" cy="273844"/>
          </a:xfrm>
        </p:spPr>
        <p:txBody>
          <a:bodyPr rtlCol="0"/>
          <a:lstStyle/>
          <a:p>
            <a:pPr eaLnBrk="1" latinLnBrk="0" hangingPunct="1"/>
            <a:fld id="{23A271A1-F6D6-438B-A432-4747EE7ECD40}" type="datetimeFigureOut">
              <a:rPr lang="en-US" smtClean="0"/>
              <a:pPr eaLnBrk="1" latinLnBrk="0" hangingPunct="1"/>
              <a:t>11/3/2017</a:t>
            </a:fld>
            <a:endParaRPr lang="en-US" dirty="0"/>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lstStyle>
          <a:p>
            <a:pPr lvl="0" algn="r" rtl="0">
              <a:spcBef>
                <a:spcPts val="0"/>
              </a:spcBef>
              <a:buNone/>
            </a:pPr>
            <a:fld id="{00000000-1234-1234-1234-123412341234}" type="slidenum">
              <a:rPr lang="en" sz="900" smtClean="0">
                <a:solidFill>
                  <a:schemeClr val="dk2"/>
                </a:solidFill>
                <a:latin typeface="Nunito"/>
                <a:ea typeface="Nunito"/>
                <a:cs typeface="Nunito"/>
                <a:sym typeface="Nunito"/>
              </a:rPr>
              <a:t>‹#›</a:t>
            </a:fld>
            <a:endParaRPr lang="en" sz="900">
              <a:solidFill>
                <a:schemeClr val="dk2"/>
              </a:solidFill>
              <a:latin typeface="Nunito"/>
              <a:ea typeface="Nunito"/>
              <a:cs typeface="Nunito"/>
              <a:sym typeface="Nunito"/>
            </a:endParaRPr>
          </a:p>
        </p:txBody>
      </p:sp>
      <p:sp>
        <p:nvSpPr>
          <p:cNvPr id="14" name="Footer Placeholder 13"/>
          <p:cNvSpPr>
            <a:spLocks noGrp="1"/>
          </p:cNvSpPr>
          <p:nvPr>
            <p:ph type="ftr" sz="quarter" idx="12"/>
          </p:nvPr>
        </p:nvSpPr>
        <p:spPr>
          <a:xfrm>
            <a:off x="1600200" y="4686155"/>
            <a:ext cx="4572000" cy="273844"/>
          </a:xfrm>
        </p:spPr>
        <p:txBody>
          <a:bodyPr rtlCol="0"/>
          <a:lstStyle/>
          <a:p>
            <a:endParaRPr kumimoji="0" lang="en-US" dirty="0"/>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11/3/2017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lvl="0" algn="r" rtl="0">
              <a:spcBef>
                <a:spcPts val="0"/>
              </a:spcBef>
              <a:buNone/>
            </a:pPr>
            <a:fld id="{00000000-1234-1234-1234-123412341234}" type="slidenum">
              <a:rPr lang="en" sz="900" smtClean="0">
                <a:solidFill>
                  <a:schemeClr val="dk2"/>
                </a:solidFill>
                <a:latin typeface="Nunito"/>
                <a:ea typeface="Nunito"/>
                <a:cs typeface="Nunito"/>
                <a:sym typeface="Nunito"/>
              </a:rPr>
              <a:t>‹#›</a:t>
            </a:fld>
            <a:endParaRPr lang="en" sz="900">
              <a:solidFill>
                <a:schemeClr val="dk2"/>
              </a:solidFill>
              <a:latin typeface="Nunito"/>
              <a:ea typeface="Nunito"/>
              <a:cs typeface="Nunito"/>
              <a:sym typeface="Nunito"/>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4686302"/>
            <a:ext cx="2209800" cy="273844"/>
          </a:xfrm>
        </p:spPr>
        <p:txBody>
          <a:bodyPr/>
          <a:lstStyle/>
          <a:p>
            <a:pPr eaLnBrk="1" latinLnBrk="0" hangingPunct="1"/>
            <a:fld id="{23A271A1-F6D6-438B-A432-4747EE7ECD40}" type="datetimeFigureOut">
              <a:rPr lang="en-US" smtClean="0"/>
              <a:pPr eaLnBrk="1" latinLnBrk="0" hangingPunct="1"/>
              <a:t>11/3/2017</a:t>
            </a:fld>
            <a:endParaRPr lang="en-US" dirty="0"/>
          </a:p>
        </p:txBody>
      </p:sp>
      <p:sp>
        <p:nvSpPr>
          <p:cNvPr id="5" name="Footer Placeholder 4"/>
          <p:cNvSpPr>
            <a:spLocks noGrp="1"/>
          </p:cNvSpPr>
          <p:nvPr>
            <p:ph type="ftr" sz="quarter" idx="11"/>
          </p:nvPr>
        </p:nvSpPr>
        <p:spPr>
          <a:xfrm>
            <a:off x="457202" y="4686156"/>
            <a:ext cx="5573483" cy="273844"/>
          </a:xfrm>
        </p:spPr>
        <p:txBody>
          <a:bodyPr/>
          <a:lstStyle/>
          <a:p>
            <a:endParaRPr kumimoji="0" lang="en-US" dirty="0"/>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6056313" y="77787"/>
            <a:ext cx="400050" cy="244476"/>
          </a:xfrm>
        </p:spPr>
        <p:txBody>
          <a:bodyPr/>
          <a:lstStyle/>
          <a:p>
            <a:pPr lvl="0" algn="r" rtl="0">
              <a:spcBef>
                <a:spcPts val="0"/>
              </a:spcBef>
              <a:buNone/>
            </a:pPr>
            <a:fld id="{00000000-1234-1234-1234-123412341234}" type="slidenum">
              <a:rPr lang="en" sz="900" smtClean="0">
                <a:solidFill>
                  <a:schemeClr val="dk2"/>
                </a:solidFill>
                <a:latin typeface="Nunito"/>
                <a:ea typeface="Nunito"/>
                <a:cs typeface="Nunito"/>
                <a:sym typeface="Nunito"/>
              </a:rPr>
              <a:t>‹#›</a:t>
            </a:fld>
            <a:endParaRPr lang="en" sz="900">
              <a:solidFill>
                <a:schemeClr val="dk2"/>
              </a:solidFill>
              <a:latin typeface="Nunito"/>
              <a:ea typeface="Nunito"/>
              <a:cs typeface="Nunito"/>
              <a:sym typeface="Nunito"/>
            </a:endParaRP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4"/>
        <p:cNvGrpSpPr/>
        <p:nvPr/>
      </p:nvGrpSpPr>
      <p:grpSpPr>
        <a:xfrm>
          <a:off x="0" y="0"/>
          <a:ext cx="0" cy="0"/>
          <a:chOff x="0" y="0"/>
          <a:chExt cx="0" cy="0"/>
        </a:xfrm>
      </p:grpSpPr>
      <p:sp>
        <p:nvSpPr>
          <p:cNvPr id="88" name="Shape 88"/>
          <p:cNvSpPr txBox="1">
            <a:spLocks noGrp="1"/>
          </p:cNvSpPr>
          <p:nvPr>
            <p:ph type="title"/>
          </p:nvPr>
        </p:nvSpPr>
        <p:spPr>
          <a:xfrm>
            <a:off x="1303800" y="598575"/>
            <a:ext cx="7030500" cy="9993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9" name="Shape 89"/>
          <p:cNvSpPr txBox="1">
            <a:spLocks noGrp="1"/>
          </p:cNvSpPr>
          <p:nvPr>
            <p:ph type="body" idx="1"/>
          </p:nvPr>
        </p:nvSpPr>
        <p:spPr>
          <a:xfrm>
            <a:off x="1303800" y="1990050"/>
            <a:ext cx="7030500" cy="25416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0" name="Shape 90"/>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6" name="Shape 466"/>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7" name="Shape 46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0" name="Shape 470"/>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71" name="Shape 471"/>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72" name="Shape 47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5" name="Shape 47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76"/>
        <p:cNvGrpSpPr/>
        <p:nvPr/>
      </p:nvGrpSpPr>
      <p:grpSpPr>
        <a:xfrm>
          <a:off x="0" y="0"/>
          <a:ext cx="0" cy="0"/>
          <a:chOff x="0" y="0"/>
          <a:chExt cx="0" cy="0"/>
        </a:xfrm>
      </p:grpSpPr>
      <p:sp>
        <p:nvSpPr>
          <p:cNvPr id="477" name="Shape 477"/>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478" name="Shape 478"/>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79" name="Shape 47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482" name="Shape 48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3"/>
        <p:cNvGrpSpPr/>
        <p:nvPr/>
      </p:nvGrpSpPr>
      <p:grpSpPr>
        <a:xfrm>
          <a:off x="0" y="0"/>
          <a:ext cx="0" cy="0"/>
          <a:chOff x="0" y="0"/>
          <a:chExt cx="0" cy="0"/>
        </a:xfrm>
      </p:grpSpPr>
      <p:sp>
        <p:nvSpPr>
          <p:cNvPr id="484" name="Shape 484"/>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dirty="0"/>
          </a:p>
        </p:txBody>
      </p:sp>
      <p:sp>
        <p:nvSpPr>
          <p:cNvPr id="485" name="Shape 485"/>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486" name="Shape 486"/>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487" name="Shape 487"/>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88" name="Shape 48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9"/>
        <p:cNvGrpSpPr/>
        <p:nvPr/>
      </p:nvGrpSpPr>
      <p:grpSpPr>
        <a:xfrm>
          <a:off x="0" y="0"/>
          <a:ext cx="0" cy="0"/>
          <a:chOff x="0" y="0"/>
          <a:chExt cx="0" cy="0"/>
        </a:xfrm>
      </p:grpSpPr>
      <p:sp>
        <p:nvSpPr>
          <p:cNvPr id="490" name="Shape 490"/>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rtl="0">
              <a:lnSpc>
                <a:spcPct val="100000"/>
              </a:lnSpc>
              <a:spcBef>
                <a:spcPts val="0"/>
              </a:spcBef>
              <a:spcAft>
                <a:spcPts val="0"/>
              </a:spcAft>
              <a:buNone/>
              <a:defRPr/>
            </a:lvl1pPr>
          </a:lstStyle>
          <a:p>
            <a:endParaRPr/>
          </a:p>
        </p:txBody>
      </p:sp>
      <p:sp>
        <p:nvSpPr>
          <p:cNvPr id="491" name="Shape 49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455" name="Shape 455"/>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rtl="0">
              <a:lnSpc>
                <a:spcPct val="115000"/>
              </a:lnSpc>
              <a:spcBef>
                <a:spcPts val="0"/>
              </a:spcBef>
              <a:spcAft>
                <a:spcPts val="1600"/>
              </a:spcAft>
              <a:buClr>
                <a:schemeClr val="dk2"/>
              </a:buClr>
              <a:buSzPct val="100000"/>
              <a:buChar char="●"/>
              <a:defRPr sz="1800">
                <a:solidFill>
                  <a:schemeClr val="dk2"/>
                </a:solidFill>
              </a:defRPr>
            </a:lvl1pPr>
            <a:lvl2pPr lvl="1" rtl="0">
              <a:lnSpc>
                <a:spcPct val="115000"/>
              </a:lnSpc>
              <a:spcBef>
                <a:spcPts val="0"/>
              </a:spcBef>
              <a:spcAft>
                <a:spcPts val="1600"/>
              </a:spcAft>
              <a:buClr>
                <a:schemeClr val="dk2"/>
              </a:buClr>
              <a:buChar char="○"/>
              <a:defRPr>
                <a:solidFill>
                  <a:schemeClr val="dk2"/>
                </a:solidFill>
              </a:defRPr>
            </a:lvl2pPr>
            <a:lvl3pPr lvl="2" rtl="0">
              <a:lnSpc>
                <a:spcPct val="115000"/>
              </a:lnSpc>
              <a:spcBef>
                <a:spcPts val="0"/>
              </a:spcBef>
              <a:spcAft>
                <a:spcPts val="1600"/>
              </a:spcAft>
              <a:buClr>
                <a:schemeClr val="dk2"/>
              </a:buClr>
              <a:buChar char="■"/>
              <a:defRPr>
                <a:solidFill>
                  <a:schemeClr val="dk2"/>
                </a:solidFill>
              </a:defRPr>
            </a:lvl3pPr>
            <a:lvl4pPr lvl="3" rtl="0">
              <a:lnSpc>
                <a:spcPct val="115000"/>
              </a:lnSpc>
              <a:spcBef>
                <a:spcPts val="0"/>
              </a:spcBef>
              <a:spcAft>
                <a:spcPts val="1600"/>
              </a:spcAft>
              <a:buClr>
                <a:schemeClr val="dk2"/>
              </a:buClr>
              <a:buChar char="●"/>
              <a:defRPr>
                <a:solidFill>
                  <a:schemeClr val="dk2"/>
                </a:solidFill>
              </a:defRPr>
            </a:lvl4pPr>
            <a:lvl5pPr lvl="4" rtl="0">
              <a:lnSpc>
                <a:spcPct val="115000"/>
              </a:lnSpc>
              <a:spcBef>
                <a:spcPts val="0"/>
              </a:spcBef>
              <a:spcAft>
                <a:spcPts val="1600"/>
              </a:spcAft>
              <a:buClr>
                <a:schemeClr val="dk2"/>
              </a:buClr>
              <a:buChar char="○"/>
              <a:defRPr>
                <a:solidFill>
                  <a:schemeClr val="dk2"/>
                </a:solidFill>
              </a:defRPr>
            </a:lvl5pPr>
            <a:lvl6pPr lvl="5" rtl="0">
              <a:lnSpc>
                <a:spcPct val="115000"/>
              </a:lnSpc>
              <a:spcBef>
                <a:spcPts val="0"/>
              </a:spcBef>
              <a:spcAft>
                <a:spcPts val="1600"/>
              </a:spcAft>
              <a:buClr>
                <a:schemeClr val="dk2"/>
              </a:buClr>
              <a:buChar char="■"/>
              <a:defRPr>
                <a:solidFill>
                  <a:schemeClr val="dk2"/>
                </a:solidFill>
              </a:defRPr>
            </a:lvl6pPr>
            <a:lvl7pPr lvl="6" rtl="0">
              <a:lnSpc>
                <a:spcPct val="115000"/>
              </a:lnSpc>
              <a:spcBef>
                <a:spcPts val="0"/>
              </a:spcBef>
              <a:spcAft>
                <a:spcPts val="1600"/>
              </a:spcAft>
              <a:buClr>
                <a:schemeClr val="dk2"/>
              </a:buClr>
              <a:buChar char="●"/>
              <a:defRPr>
                <a:solidFill>
                  <a:schemeClr val="dk2"/>
                </a:solidFill>
              </a:defRPr>
            </a:lvl7pPr>
            <a:lvl8pPr lvl="7" rtl="0">
              <a:lnSpc>
                <a:spcPct val="115000"/>
              </a:lnSpc>
              <a:spcBef>
                <a:spcPts val="0"/>
              </a:spcBef>
              <a:spcAft>
                <a:spcPts val="1600"/>
              </a:spcAft>
              <a:buClr>
                <a:schemeClr val="dk2"/>
              </a:buClr>
              <a:buChar char="○"/>
              <a:defRPr>
                <a:solidFill>
                  <a:schemeClr val="dk2"/>
                </a:solidFill>
              </a:defRPr>
            </a:lvl8pPr>
            <a:lvl9pPr lvl="8" rtl="0">
              <a:lnSpc>
                <a:spcPct val="115000"/>
              </a:lnSpc>
              <a:spcBef>
                <a:spcPts val="0"/>
              </a:spcBef>
              <a:spcAft>
                <a:spcPts val="1600"/>
              </a:spcAft>
              <a:buClr>
                <a:schemeClr val="dk2"/>
              </a:buClr>
              <a:buChar char="■"/>
              <a:defRPr>
                <a:solidFill>
                  <a:schemeClr val="dk2"/>
                </a:solidFill>
              </a:defRPr>
            </a:lvl9pPr>
          </a:lstStyle>
          <a:p>
            <a:endParaRPr/>
          </a:p>
        </p:txBody>
      </p:sp>
      <p:sp>
        <p:nvSpPr>
          <p:cNvPr id="456" name="Shape 456"/>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rtl="0">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11/3/2017</a:t>
            </a:fld>
            <a:endParaRPr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lvl="0" algn="r" rtl="0">
              <a:spcBef>
                <a:spcPts val="0"/>
              </a:spcBef>
              <a:buNone/>
            </a:pPr>
            <a:fld id="{00000000-1234-1234-1234-123412341234}" type="slidenum">
              <a:rPr lang="en" sz="900" smtClean="0">
                <a:solidFill>
                  <a:schemeClr val="dk2"/>
                </a:solidFill>
                <a:latin typeface="Nunito"/>
                <a:ea typeface="Nunito"/>
                <a:cs typeface="Nunito"/>
                <a:sym typeface="Nunito"/>
              </a:rPr>
              <a:t>‹#›</a:t>
            </a:fld>
            <a:endParaRPr lang="en" sz="900">
              <a:solidFill>
                <a:schemeClr val="dk2"/>
              </a:solidFill>
              <a:latin typeface="Nunito"/>
              <a:ea typeface="Nunito"/>
              <a:cs typeface="Nunito"/>
              <a:sym typeface="Nunito"/>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arcg.is/0WHOKu"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hyperlink" Target="https://conroysean.carto.com/builder/28c0c38c-8480-4711-81da-2515cc370dff/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hyperlink" Target="https://conroysean.carto.com/builder/c72d2679-230d-4bab-9432-cdbf60569811/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ctrTitle"/>
          </p:nvPr>
        </p:nvSpPr>
        <p:spPr>
          <a:xfrm>
            <a:off x="990600" y="590550"/>
            <a:ext cx="6477000" cy="1371600"/>
          </a:xfrm>
          <a:prstGeom prst="rect">
            <a:avLst/>
          </a:prstGeom>
        </p:spPr>
        <p:txBody>
          <a:bodyPr wrap="square" lIns="91425" tIns="91425" rIns="91425" bIns="91425" anchor="ctr" anchorCtr="0">
            <a:noAutofit/>
          </a:bodyPr>
          <a:lstStyle/>
          <a:p>
            <a:pPr lvl="0" rtl="0">
              <a:spcBef>
                <a:spcPts val="0"/>
              </a:spcBef>
              <a:buNone/>
            </a:pPr>
            <a:r>
              <a:rPr lang="en" dirty="0" smtClean="0"/>
              <a:t>  Baltimore Crime Data</a:t>
            </a:r>
            <a:endParaRPr lang="en" dirty="0"/>
          </a:p>
        </p:txBody>
      </p:sp>
      <p:sp>
        <p:nvSpPr>
          <p:cNvPr id="2" name="TextBox 1"/>
          <p:cNvSpPr txBox="1"/>
          <p:nvPr/>
        </p:nvSpPr>
        <p:spPr>
          <a:xfrm>
            <a:off x="2057400" y="2092574"/>
            <a:ext cx="4495800" cy="461665"/>
          </a:xfrm>
          <a:prstGeom prst="rect">
            <a:avLst/>
          </a:prstGeom>
          <a:noFill/>
        </p:spPr>
        <p:txBody>
          <a:bodyPr wrap="square" rtlCol="0">
            <a:spAutoFit/>
          </a:bodyPr>
          <a:lstStyle/>
          <a:p>
            <a:r>
              <a:rPr lang="en-US" sz="2400" dirty="0" smtClean="0">
                <a:solidFill>
                  <a:schemeClr val="accent2"/>
                </a:solidFill>
                <a:latin typeface="+mj-lt"/>
              </a:rPr>
              <a:t>BETHEL PARK HIGH SCHOOL </a:t>
            </a:r>
            <a:endParaRPr lang="en-US" sz="2400" dirty="0">
              <a:solidFill>
                <a:schemeClr val="accent2"/>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291850" y="1149075"/>
            <a:ext cx="4128300" cy="2624400"/>
          </a:xfrm>
          <a:prstGeom prst="rect">
            <a:avLst/>
          </a:prstGeom>
        </p:spPr>
        <p:txBody>
          <a:bodyPr wrap="square" lIns="91425" tIns="91425" rIns="91425" bIns="91425" anchor="b" anchorCtr="0">
            <a:noAutofit/>
          </a:bodyPr>
          <a:lstStyle/>
          <a:p>
            <a:pPr lvl="0" algn="l" rtl="0">
              <a:spcBef>
                <a:spcPts val="0"/>
              </a:spcBef>
              <a:buClr>
                <a:schemeClr val="dk1"/>
              </a:buClr>
              <a:buSzPct val="36666"/>
              <a:buFont typeface="Arial"/>
              <a:buNone/>
            </a:pPr>
            <a:r>
              <a:rPr lang="en" sz="3000" b="1" dirty="0">
                <a:solidFill>
                  <a:schemeClr val="accent4"/>
                </a:solidFill>
                <a:latin typeface="Tw Cen MT" panose="020B0602020104020603" pitchFamily="34" charset="0"/>
                <a:ea typeface="Arvo"/>
                <a:cs typeface="Arvo"/>
                <a:sym typeface="Arvo"/>
              </a:rPr>
              <a:t>How can we prevent the amount of calls received at the peak time? </a:t>
            </a:r>
          </a:p>
          <a:p>
            <a:pPr lvl="0" rtl="0">
              <a:spcBef>
                <a:spcPts val="0"/>
              </a:spcBef>
              <a:buNone/>
            </a:pPr>
            <a:endParaRPr dirty="0"/>
          </a:p>
        </p:txBody>
      </p:sp>
      <p:sp>
        <p:nvSpPr>
          <p:cNvPr id="561" name="Shape 561"/>
          <p:cNvSpPr txBox="1">
            <a:spLocks noGrp="1"/>
          </p:cNvSpPr>
          <p:nvPr>
            <p:ph type="body" idx="2"/>
          </p:nvPr>
        </p:nvSpPr>
        <p:spPr>
          <a:xfrm>
            <a:off x="4833425" y="1821150"/>
            <a:ext cx="3757200" cy="1501200"/>
          </a:xfrm>
          <a:prstGeom prst="rect">
            <a:avLst/>
          </a:prstGeom>
        </p:spPr>
        <p:txBody>
          <a:bodyPr wrap="square" lIns="91425" tIns="91425" rIns="91425" bIns="91425" anchor="ctr" anchorCtr="0">
            <a:noAutofit/>
          </a:bodyPr>
          <a:lstStyle/>
          <a:p>
            <a:pPr lvl="0" rtl="0">
              <a:spcBef>
                <a:spcPts val="0"/>
              </a:spcBef>
              <a:buNone/>
            </a:pPr>
            <a:r>
              <a:rPr lang="en" dirty="0">
                <a:solidFill>
                  <a:schemeClr val="tx1"/>
                </a:solidFill>
                <a:latin typeface="Tw Cen MT" panose="020B0602020104020603" pitchFamily="34" charset="0"/>
                <a:ea typeface="Arvo"/>
                <a:cs typeface="Arvo"/>
                <a:sym typeface="Arvo"/>
              </a:rPr>
              <a:t>As a city, the most important factor is safety. The Baltimore Police Department can place one or two cops each shift with lesser hours at different locations.  This provides a recharged brain and fresh perspective for every situation given to the on duty cops. Many studies show that being tired and having extended work hours equals a dull mind</a:t>
            </a:r>
            <a:r>
              <a:rPr lang="en" dirty="0">
                <a:latin typeface="Tw Cen MT" panose="020B0602020104020603" pitchFamily="34" charset="0"/>
                <a:ea typeface="Arvo"/>
                <a:cs typeface="Arvo"/>
                <a:sym typeface="Arvo"/>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76200" y="201587"/>
            <a:ext cx="7030500" cy="999300"/>
          </a:xfrm>
          <a:prstGeom prst="rect">
            <a:avLst/>
          </a:prstGeom>
        </p:spPr>
        <p:txBody>
          <a:bodyPr wrap="square" lIns="91425" tIns="91425" rIns="91425" bIns="91425" anchor="t" anchorCtr="0">
            <a:noAutofit/>
          </a:bodyPr>
          <a:lstStyle/>
          <a:p>
            <a:pPr lvl="0" rtl="0">
              <a:spcBef>
                <a:spcPts val="0"/>
              </a:spcBef>
              <a:buNone/>
            </a:pPr>
            <a:r>
              <a:rPr lang="en" dirty="0">
                <a:solidFill>
                  <a:schemeClr val="accent2"/>
                </a:solidFill>
              </a:rPr>
              <a:t>Where?</a:t>
            </a:r>
          </a:p>
        </p:txBody>
      </p:sp>
      <p:sp>
        <p:nvSpPr>
          <p:cNvPr id="567" name="Shape 567"/>
          <p:cNvSpPr txBox="1">
            <a:spLocks noGrp="1"/>
          </p:cNvSpPr>
          <p:nvPr>
            <p:ph type="body" idx="1"/>
          </p:nvPr>
        </p:nvSpPr>
        <p:spPr>
          <a:xfrm>
            <a:off x="4800600" y="1331593"/>
            <a:ext cx="3979985" cy="3515457"/>
          </a:xfrm>
          <a:prstGeom prst="rect">
            <a:avLst/>
          </a:prstGeom>
        </p:spPr>
        <p:txBody>
          <a:bodyPr wrap="square" lIns="91425" tIns="91425" rIns="91425" bIns="91425" anchor="t" anchorCtr="0">
            <a:noAutofit/>
          </a:bodyPr>
          <a:lstStyle/>
          <a:p>
            <a:pPr lvl="0" rtl="0">
              <a:lnSpc>
                <a:spcPct val="200000"/>
              </a:lnSpc>
              <a:spcBef>
                <a:spcPts val="0"/>
              </a:spcBef>
              <a:buNone/>
            </a:pPr>
            <a:r>
              <a:rPr lang="en" sz="1600" u="sng" dirty="0">
                <a:solidFill>
                  <a:schemeClr val="accent2"/>
                </a:solidFill>
                <a:hlinkClick r:id="rId3"/>
              </a:rPr>
              <a:t>https://arcg.is/0WHOKu</a:t>
            </a:r>
          </a:p>
          <a:p>
            <a:pPr lvl="0" rtl="0">
              <a:spcBef>
                <a:spcPts val="0"/>
              </a:spcBef>
              <a:buNone/>
            </a:pPr>
            <a:r>
              <a:rPr lang="en" sz="1600" dirty="0" smtClean="0"/>
              <a:t>      The </a:t>
            </a:r>
            <a:r>
              <a:rPr lang="en" sz="1600" dirty="0"/>
              <a:t>dots on the map show the top ten latitude </a:t>
            </a:r>
            <a:r>
              <a:rPr lang="en" sz="1600" dirty="0" smtClean="0"/>
              <a:t>and </a:t>
            </a:r>
            <a:r>
              <a:rPr lang="en" sz="1600" dirty="0"/>
              <a:t>longitude locations that 911 calls were received from. There was an unusually high number of calls from one location in the section of northern Baltimore area. The reason for this concentration is unknown as there are no obvious things in the area that would attract crime.</a:t>
            </a:r>
          </a:p>
          <a:p>
            <a:pPr lvl="0" rtl="0">
              <a:lnSpc>
                <a:spcPct val="200000"/>
              </a:lnSpc>
              <a:spcBef>
                <a:spcPts val="0"/>
              </a:spcBef>
              <a:buNone/>
            </a:pPr>
            <a:endParaRPr sz="1600" dirty="0"/>
          </a:p>
          <a:p>
            <a:pPr lvl="0" rtl="0">
              <a:lnSpc>
                <a:spcPct val="200000"/>
              </a:lnSpc>
              <a:spcBef>
                <a:spcPts val="0"/>
              </a:spcBef>
              <a:buNone/>
            </a:pPr>
            <a:endParaRPr sz="1600" dirty="0"/>
          </a:p>
          <a:p>
            <a:pPr lvl="0" rtl="0">
              <a:lnSpc>
                <a:spcPct val="200000"/>
              </a:lnSpc>
              <a:spcBef>
                <a:spcPts val="0"/>
              </a:spcBef>
              <a:buNone/>
            </a:pPr>
            <a:endParaRPr sz="1600" dirty="0"/>
          </a:p>
          <a:p>
            <a:pPr lvl="0" rtl="0">
              <a:lnSpc>
                <a:spcPct val="200000"/>
              </a:lnSpc>
              <a:spcBef>
                <a:spcPts val="0"/>
              </a:spcBef>
              <a:buNone/>
            </a:pPr>
            <a:endParaRPr sz="1600" dirty="0"/>
          </a:p>
          <a:p>
            <a:pPr lvl="0" rtl="0">
              <a:lnSpc>
                <a:spcPct val="200000"/>
              </a:lnSpc>
              <a:spcBef>
                <a:spcPts val="0"/>
              </a:spcBef>
              <a:buNone/>
            </a:pPr>
            <a:endParaRPr sz="1600" dirty="0"/>
          </a:p>
          <a:p>
            <a:pPr lvl="0" rtl="0">
              <a:lnSpc>
                <a:spcPct val="200000"/>
              </a:lnSpc>
              <a:spcBef>
                <a:spcPts val="0"/>
              </a:spcBef>
              <a:buNone/>
            </a:pPr>
            <a:endParaRPr sz="1600" dirty="0"/>
          </a:p>
          <a:p>
            <a:pPr lvl="0" rtl="0">
              <a:lnSpc>
                <a:spcPct val="200000"/>
              </a:lnSpc>
              <a:spcBef>
                <a:spcPts val="0"/>
              </a:spcBef>
              <a:buNone/>
            </a:pPr>
            <a:endParaRPr sz="1600" dirty="0"/>
          </a:p>
          <a:p>
            <a:pPr lvl="0" rtl="0">
              <a:lnSpc>
                <a:spcPct val="200000"/>
              </a:lnSpc>
              <a:spcBef>
                <a:spcPts val="0"/>
              </a:spcBef>
              <a:buNone/>
            </a:pPr>
            <a:endParaRPr sz="1600" dirty="0"/>
          </a:p>
          <a:p>
            <a:pPr lvl="0" rtl="0">
              <a:lnSpc>
                <a:spcPct val="200000"/>
              </a:lnSpc>
              <a:spcBef>
                <a:spcPts val="0"/>
              </a:spcBef>
              <a:buNone/>
            </a:pPr>
            <a:endParaRPr sz="1600" dirty="0"/>
          </a:p>
          <a:p>
            <a:pPr lvl="0" rtl="0">
              <a:lnSpc>
                <a:spcPct val="200000"/>
              </a:lnSpc>
              <a:spcBef>
                <a:spcPts val="0"/>
              </a:spcBef>
              <a:buNone/>
            </a:pPr>
            <a:endParaRPr sz="1600" dirty="0"/>
          </a:p>
          <a:p>
            <a:pPr lvl="0" rtl="0">
              <a:lnSpc>
                <a:spcPct val="200000"/>
              </a:lnSpc>
              <a:spcBef>
                <a:spcPts val="0"/>
              </a:spcBef>
              <a:buNone/>
            </a:pPr>
            <a:endParaRPr sz="1600" dirty="0"/>
          </a:p>
          <a:p>
            <a:pPr lvl="0" rtl="0">
              <a:lnSpc>
                <a:spcPct val="200000"/>
              </a:lnSpc>
              <a:spcBef>
                <a:spcPts val="0"/>
              </a:spcBef>
              <a:buNone/>
            </a:pPr>
            <a:endParaRPr sz="1600" dirty="0"/>
          </a:p>
          <a:p>
            <a:pPr lvl="0" rtl="0">
              <a:lnSpc>
                <a:spcPct val="200000"/>
              </a:lnSpc>
              <a:spcBef>
                <a:spcPts val="0"/>
              </a:spcBef>
              <a:buNone/>
            </a:pPr>
            <a:endParaRPr sz="1600" dirty="0"/>
          </a:p>
          <a:p>
            <a:pPr lvl="0" rtl="0">
              <a:lnSpc>
                <a:spcPct val="200000"/>
              </a:lnSpc>
              <a:spcBef>
                <a:spcPts val="0"/>
              </a:spcBef>
              <a:buNone/>
            </a:pPr>
            <a:endParaRPr sz="1600"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a:p>
            <a:pPr lvl="0" rtl="0">
              <a:lnSpc>
                <a:spcPct val="200000"/>
              </a:lnSpc>
              <a:spcBef>
                <a:spcPts val="0"/>
              </a:spcBef>
              <a:buNone/>
            </a:pPr>
            <a:endParaRPr dirty="0"/>
          </a:p>
        </p:txBody>
      </p:sp>
      <p:pic>
        <p:nvPicPr>
          <p:cNvPr id="568" name="Shape 568"/>
          <p:cNvPicPr preferRelativeResize="0"/>
          <p:nvPr/>
        </p:nvPicPr>
        <p:blipFill rotWithShape="1">
          <a:blip r:embed="rId4">
            <a:alphaModFix/>
          </a:blip>
          <a:srcRect l="22576" t="17219" b="4367"/>
          <a:stretch/>
        </p:blipFill>
        <p:spPr>
          <a:xfrm>
            <a:off x="228600" y="1214075"/>
            <a:ext cx="4308000" cy="3632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xfrm>
            <a:off x="76200" y="27842"/>
            <a:ext cx="7030500" cy="999300"/>
          </a:xfrm>
          <a:prstGeom prst="rect">
            <a:avLst/>
          </a:prstGeom>
        </p:spPr>
        <p:txBody>
          <a:bodyPr wrap="square" lIns="91425" tIns="91425" rIns="91425" bIns="91425" anchor="t" anchorCtr="0">
            <a:noAutofit/>
          </a:bodyPr>
          <a:lstStyle/>
          <a:p>
            <a:pPr lvl="0">
              <a:spcBef>
                <a:spcPts val="0"/>
              </a:spcBef>
              <a:buNone/>
            </a:pPr>
            <a:r>
              <a:rPr lang="en" dirty="0">
                <a:solidFill>
                  <a:schemeClr val="accent2"/>
                </a:solidFill>
              </a:rPr>
              <a:t>Map (All crimes)</a:t>
            </a:r>
          </a:p>
        </p:txBody>
      </p:sp>
      <p:pic>
        <p:nvPicPr>
          <p:cNvPr id="574" name="Shape 574"/>
          <p:cNvPicPr preferRelativeResize="0"/>
          <p:nvPr/>
        </p:nvPicPr>
        <p:blipFill rotWithShape="1">
          <a:blip r:embed="rId3">
            <a:alphaModFix/>
          </a:blip>
          <a:srcRect l="30685" t="12410" b="5074"/>
          <a:stretch/>
        </p:blipFill>
        <p:spPr>
          <a:xfrm>
            <a:off x="1828800" y="1304192"/>
            <a:ext cx="5257800" cy="35052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341008" y="101567"/>
            <a:ext cx="7030500" cy="999300"/>
          </a:xfrm>
          <a:prstGeom prst="rect">
            <a:avLst/>
          </a:prstGeom>
        </p:spPr>
        <p:txBody>
          <a:bodyPr wrap="square" lIns="91425" tIns="91425" rIns="91425" bIns="91425" anchor="t" anchorCtr="0">
            <a:noAutofit/>
          </a:bodyPr>
          <a:lstStyle/>
          <a:p>
            <a:pPr lvl="0">
              <a:spcBef>
                <a:spcPts val="0"/>
              </a:spcBef>
              <a:buNone/>
            </a:pPr>
            <a:r>
              <a:rPr lang="en" dirty="0">
                <a:solidFill>
                  <a:schemeClr val="accent2"/>
                </a:solidFill>
              </a:rPr>
              <a:t>Map (A.M. Crimes)</a:t>
            </a:r>
          </a:p>
        </p:txBody>
      </p:sp>
      <p:pic>
        <p:nvPicPr>
          <p:cNvPr id="580" name="Shape 580"/>
          <p:cNvPicPr preferRelativeResize="0"/>
          <p:nvPr/>
        </p:nvPicPr>
        <p:blipFill rotWithShape="1">
          <a:blip r:embed="rId3">
            <a:alphaModFix/>
          </a:blip>
          <a:srcRect l="30709" t="8447" b="5174"/>
          <a:stretch/>
        </p:blipFill>
        <p:spPr>
          <a:xfrm>
            <a:off x="1219200" y="1352550"/>
            <a:ext cx="5602592" cy="3486150"/>
          </a:xfrm>
          <a:prstGeom prst="rect">
            <a:avLst/>
          </a:prstGeom>
          <a:noFill/>
          <a:ln>
            <a:noFill/>
          </a:ln>
        </p:spPr>
      </p:pic>
      <p:sp>
        <p:nvSpPr>
          <p:cNvPr id="581" name="Shape 581"/>
          <p:cNvSpPr txBox="1"/>
          <p:nvPr/>
        </p:nvSpPr>
        <p:spPr>
          <a:xfrm>
            <a:off x="7184575" y="1073025"/>
            <a:ext cx="1796100" cy="2391000"/>
          </a:xfrm>
          <a:prstGeom prst="rect">
            <a:avLst/>
          </a:prstGeom>
          <a:noFill/>
          <a:ln>
            <a:noFill/>
          </a:ln>
        </p:spPr>
        <p:txBody>
          <a:bodyPr wrap="square" lIns="91425" tIns="91425" rIns="91425" bIns="91425" anchor="t" anchorCtr="0">
            <a:noAutofit/>
          </a:bodyPr>
          <a:lstStyle/>
          <a:p>
            <a:pPr lvl="0">
              <a:spcBef>
                <a:spcPts val="0"/>
              </a:spcBef>
              <a:buNone/>
            </a:pPr>
            <a:r>
              <a:rPr lang="en" u="sng">
                <a:solidFill>
                  <a:schemeClr val="hlink"/>
                </a:solidFill>
                <a:hlinkClick r:id="rId4"/>
              </a:rPr>
              <a:t>https://conroysean.carto.com/builder/28c0c38c-8480-4711-81da-2515cc370dff/embed</a:t>
            </a:r>
          </a:p>
          <a:p>
            <a:pPr lvl="0">
              <a:spcBef>
                <a:spcPts val="0"/>
              </a:spcBef>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152400" y="229625"/>
            <a:ext cx="7030500" cy="999300"/>
          </a:xfrm>
          <a:prstGeom prst="rect">
            <a:avLst/>
          </a:prstGeom>
        </p:spPr>
        <p:txBody>
          <a:bodyPr wrap="square" lIns="91425" tIns="91425" rIns="91425" bIns="91425" anchor="t" anchorCtr="0">
            <a:noAutofit/>
          </a:bodyPr>
          <a:lstStyle/>
          <a:p>
            <a:pPr lvl="0">
              <a:spcBef>
                <a:spcPts val="0"/>
              </a:spcBef>
              <a:buNone/>
            </a:pPr>
            <a:r>
              <a:rPr lang="en" dirty="0">
                <a:solidFill>
                  <a:schemeClr val="accent2"/>
                </a:solidFill>
              </a:rPr>
              <a:t>Map (P.M. Crimes)  </a:t>
            </a:r>
          </a:p>
        </p:txBody>
      </p:sp>
      <p:pic>
        <p:nvPicPr>
          <p:cNvPr id="587" name="Shape 587"/>
          <p:cNvPicPr preferRelativeResize="0"/>
          <p:nvPr/>
        </p:nvPicPr>
        <p:blipFill rotWithShape="1">
          <a:blip r:embed="rId3">
            <a:alphaModFix/>
          </a:blip>
          <a:srcRect l="30709" t="8140" b="5166"/>
          <a:stretch/>
        </p:blipFill>
        <p:spPr>
          <a:xfrm>
            <a:off x="504066" y="1352550"/>
            <a:ext cx="6546299" cy="3562350"/>
          </a:xfrm>
          <a:prstGeom prst="rect">
            <a:avLst/>
          </a:prstGeom>
          <a:noFill/>
          <a:ln>
            <a:noFill/>
          </a:ln>
        </p:spPr>
      </p:pic>
      <p:sp>
        <p:nvSpPr>
          <p:cNvPr id="588" name="Shape 588"/>
          <p:cNvSpPr txBox="1"/>
          <p:nvPr/>
        </p:nvSpPr>
        <p:spPr>
          <a:xfrm>
            <a:off x="7067950" y="1247975"/>
            <a:ext cx="1982700" cy="2589300"/>
          </a:xfrm>
          <a:prstGeom prst="rect">
            <a:avLst/>
          </a:prstGeom>
          <a:noFill/>
          <a:ln>
            <a:noFill/>
          </a:ln>
        </p:spPr>
        <p:txBody>
          <a:bodyPr wrap="square" lIns="91425" tIns="91425" rIns="91425" bIns="91425" anchor="t" anchorCtr="0">
            <a:noAutofit/>
          </a:bodyPr>
          <a:lstStyle/>
          <a:p>
            <a:pPr lvl="0">
              <a:spcBef>
                <a:spcPts val="0"/>
              </a:spcBef>
              <a:buNone/>
            </a:pPr>
            <a:r>
              <a:rPr lang="en" u="sng">
                <a:solidFill>
                  <a:schemeClr val="hlink"/>
                </a:solidFill>
                <a:hlinkClick r:id="rId4"/>
              </a:rPr>
              <a:t>https://conroysean.carto.com/builder/c72d2679-230d-4bab-9432-cdbf60569811/embed</a:t>
            </a:r>
          </a:p>
          <a:p>
            <a:pPr lvl="0">
              <a:spcBef>
                <a:spcPts val="0"/>
              </a:spcBef>
              <a:buNone/>
            </a:pPr>
            <a:endParaRPr dirty="0"/>
          </a:p>
          <a:p>
            <a:pPr lvl="0">
              <a:spcBef>
                <a:spcPts val="0"/>
              </a:spcBef>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txBox="1">
            <a:spLocks noGrp="1"/>
          </p:cNvSpPr>
          <p:nvPr>
            <p:ph type="title"/>
          </p:nvPr>
        </p:nvSpPr>
        <p:spPr>
          <a:xfrm>
            <a:off x="117225" y="57150"/>
            <a:ext cx="7030500" cy="999300"/>
          </a:xfrm>
          <a:prstGeom prst="rect">
            <a:avLst/>
          </a:prstGeom>
        </p:spPr>
        <p:txBody>
          <a:bodyPr wrap="square" lIns="91425" tIns="91425" rIns="91425" bIns="91425" anchor="t" anchorCtr="0">
            <a:noAutofit/>
          </a:bodyPr>
          <a:lstStyle/>
          <a:p>
            <a:pPr lvl="0" rtl="0">
              <a:spcBef>
                <a:spcPts val="0"/>
              </a:spcBef>
              <a:buNone/>
            </a:pPr>
            <a:r>
              <a:rPr lang="en" sz="4800" dirty="0">
                <a:solidFill>
                  <a:schemeClr val="accent2"/>
                </a:solidFill>
              </a:rPr>
              <a:t>Where?</a:t>
            </a:r>
            <a:r>
              <a:rPr lang="en" dirty="0">
                <a:solidFill>
                  <a:schemeClr val="accent2"/>
                </a:solidFill>
              </a:rPr>
              <a:t> </a:t>
            </a:r>
          </a:p>
        </p:txBody>
      </p:sp>
      <p:sp>
        <p:nvSpPr>
          <p:cNvPr id="594" name="Shape 594"/>
          <p:cNvSpPr txBox="1">
            <a:spLocks noGrp="1"/>
          </p:cNvSpPr>
          <p:nvPr>
            <p:ph type="body" idx="1"/>
          </p:nvPr>
        </p:nvSpPr>
        <p:spPr>
          <a:xfrm>
            <a:off x="762000" y="3824728"/>
            <a:ext cx="3352800" cy="1143000"/>
          </a:xfrm>
          <a:prstGeom prst="rect">
            <a:avLst/>
          </a:prstGeom>
        </p:spPr>
        <p:txBody>
          <a:bodyPr wrap="square" lIns="91425" tIns="91425" rIns="91425" bIns="91425" anchor="t" anchorCtr="0">
            <a:noAutofit/>
          </a:bodyPr>
          <a:lstStyle/>
          <a:p>
            <a:pPr lvl="0" algn="ctr" rtl="0">
              <a:spcBef>
                <a:spcPts val="0"/>
              </a:spcBef>
              <a:buNone/>
            </a:pPr>
            <a:r>
              <a:rPr lang="en" sz="1600" dirty="0">
                <a:solidFill>
                  <a:schemeClr val="accent2"/>
                </a:solidFill>
              </a:rPr>
              <a:t>The most calls happened in the </a:t>
            </a:r>
          </a:p>
          <a:p>
            <a:pPr lvl="0" algn="ctr" rtl="0">
              <a:spcBef>
                <a:spcPts val="0"/>
              </a:spcBef>
              <a:buNone/>
            </a:pPr>
            <a:r>
              <a:rPr lang="en" sz="1600" dirty="0">
                <a:solidFill>
                  <a:schemeClr val="accent2"/>
                </a:solidFill>
              </a:rPr>
              <a:t>Northeast district in </a:t>
            </a:r>
            <a:r>
              <a:rPr lang="en" sz="1600" dirty="0" smtClean="0">
                <a:solidFill>
                  <a:schemeClr val="accent2"/>
                </a:solidFill>
              </a:rPr>
              <a:t>Baltimore. The calls with the average priority were the most reported.  </a:t>
            </a:r>
            <a:endParaRPr lang="en" sz="1600" dirty="0">
              <a:solidFill>
                <a:schemeClr val="accent2"/>
              </a:solidFill>
            </a:endParaRPr>
          </a:p>
          <a:p>
            <a:pPr lvl="0" rtl="0">
              <a:spcBef>
                <a:spcPts val="0"/>
              </a:spcBef>
              <a:buNone/>
            </a:pPr>
            <a:endParaRPr sz="1600" dirty="0">
              <a:solidFill>
                <a:schemeClr val="accent2"/>
              </a:solidFill>
            </a:endParaRPr>
          </a:p>
        </p:txBody>
      </p:sp>
      <p:pic>
        <p:nvPicPr>
          <p:cNvPr id="595" name="Shape 595"/>
          <p:cNvPicPr preferRelativeResize="0"/>
          <p:nvPr/>
        </p:nvPicPr>
        <p:blipFill rotWithShape="1">
          <a:blip r:embed="rId3">
            <a:alphaModFix/>
          </a:blip>
          <a:srcRect l="2589" t="34871" r="58937" b="35271"/>
          <a:stretch/>
        </p:blipFill>
        <p:spPr>
          <a:xfrm>
            <a:off x="5105400" y="1276350"/>
            <a:ext cx="3815860" cy="2498555"/>
          </a:xfrm>
          <a:prstGeom prst="rect">
            <a:avLst/>
          </a:prstGeom>
          <a:noFill/>
          <a:ln>
            <a:noFill/>
          </a:ln>
        </p:spPr>
      </p:pic>
      <p:pic>
        <p:nvPicPr>
          <p:cNvPr id="596" name="Shape 596"/>
          <p:cNvPicPr preferRelativeResize="0"/>
          <p:nvPr/>
        </p:nvPicPr>
        <p:blipFill rotWithShape="1">
          <a:blip r:embed="rId3">
            <a:alphaModFix/>
          </a:blip>
          <a:srcRect l="2412" t="64274" r="59295" b="6552"/>
          <a:stretch/>
        </p:blipFill>
        <p:spPr>
          <a:xfrm>
            <a:off x="609600" y="1345248"/>
            <a:ext cx="3897916" cy="24794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Shape 601"/>
          <p:cNvSpPr txBox="1">
            <a:spLocks noGrp="1"/>
          </p:cNvSpPr>
          <p:nvPr>
            <p:ph type="title"/>
          </p:nvPr>
        </p:nvSpPr>
        <p:spPr>
          <a:xfrm>
            <a:off x="228600" y="133350"/>
            <a:ext cx="7030500" cy="999300"/>
          </a:xfrm>
          <a:prstGeom prst="rect">
            <a:avLst/>
          </a:prstGeom>
        </p:spPr>
        <p:txBody>
          <a:bodyPr wrap="square" lIns="91425" tIns="91425" rIns="91425" bIns="91425" anchor="t" anchorCtr="0">
            <a:noAutofit/>
          </a:bodyPr>
          <a:lstStyle/>
          <a:p>
            <a:pPr lvl="0" rtl="0">
              <a:spcBef>
                <a:spcPts val="0"/>
              </a:spcBef>
              <a:buNone/>
            </a:pPr>
            <a:r>
              <a:rPr lang="en" dirty="0">
                <a:solidFill>
                  <a:schemeClr val="accent2"/>
                </a:solidFill>
              </a:rPr>
              <a:t>Where? Policy</a:t>
            </a:r>
          </a:p>
        </p:txBody>
      </p:sp>
      <p:sp>
        <p:nvSpPr>
          <p:cNvPr id="602" name="Shape 602"/>
          <p:cNvSpPr txBox="1">
            <a:spLocks noGrp="1"/>
          </p:cNvSpPr>
          <p:nvPr>
            <p:ph type="body" idx="1"/>
          </p:nvPr>
        </p:nvSpPr>
        <p:spPr>
          <a:xfrm>
            <a:off x="1676400" y="1809750"/>
            <a:ext cx="5105400" cy="1981200"/>
          </a:xfrm>
          <a:prstGeom prst="rect">
            <a:avLst/>
          </a:prstGeom>
        </p:spPr>
        <p:txBody>
          <a:bodyPr wrap="square" lIns="91425" tIns="91425" rIns="91425" bIns="91425" anchor="t" anchorCtr="0">
            <a:noAutofit/>
          </a:bodyPr>
          <a:lstStyle/>
          <a:p>
            <a:pPr marL="457200" lvl="0" indent="-342900" rtl="0">
              <a:lnSpc>
                <a:spcPct val="100000"/>
              </a:lnSpc>
              <a:spcBef>
                <a:spcPts val="0"/>
              </a:spcBef>
              <a:spcAft>
                <a:spcPts val="0"/>
              </a:spcAft>
              <a:buClr>
                <a:srgbClr val="000000"/>
              </a:buClr>
              <a:buSzPct val="100000"/>
              <a:buFont typeface="Arial"/>
            </a:pPr>
            <a:r>
              <a:rPr lang="en" sz="1800" dirty="0">
                <a:ea typeface="Arial"/>
                <a:cs typeface="Arial"/>
                <a:sym typeface="Arial"/>
              </a:rPr>
              <a:t>To greater increase safety, Baltimore police should more focus on the heart of the city (near the bay) and still enforce near the outside, but </a:t>
            </a:r>
            <a:r>
              <a:rPr lang="en" sz="1800" dirty="0" smtClean="0">
                <a:ea typeface="Arial"/>
                <a:cs typeface="Arial"/>
                <a:sym typeface="Arial"/>
              </a:rPr>
              <a:t>still </a:t>
            </a:r>
            <a:r>
              <a:rPr lang="en" sz="1800" dirty="0" smtClean="0">
                <a:ea typeface="Arial"/>
                <a:cs typeface="Arial"/>
                <a:sym typeface="Arial"/>
              </a:rPr>
              <a:t>focus </a:t>
            </a:r>
            <a:r>
              <a:rPr lang="en" sz="1800" dirty="0">
                <a:ea typeface="Arial"/>
                <a:cs typeface="Arial"/>
                <a:sym typeface="Arial"/>
              </a:rPr>
              <a:t>more on the heart of the city.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152400" y="285750"/>
            <a:ext cx="3706500" cy="604200"/>
          </a:xfrm>
          <a:prstGeom prst="rect">
            <a:avLst/>
          </a:prstGeom>
        </p:spPr>
        <p:txBody>
          <a:bodyPr wrap="square" lIns="91425" tIns="91425" rIns="91425" bIns="91425" anchor="t" anchorCtr="0">
            <a:noAutofit/>
          </a:bodyPr>
          <a:lstStyle/>
          <a:p>
            <a:pPr lvl="0" rtl="0">
              <a:spcBef>
                <a:spcPts val="0"/>
              </a:spcBef>
              <a:buNone/>
            </a:pPr>
            <a:r>
              <a:rPr lang="en" dirty="0">
                <a:solidFill>
                  <a:schemeClr val="accent2"/>
                </a:solidFill>
              </a:rPr>
              <a:t>What?</a:t>
            </a:r>
          </a:p>
        </p:txBody>
      </p:sp>
      <p:sp>
        <p:nvSpPr>
          <p:cNvPr id="508" name="Shape 508"/>
          <p:cNvSpPr txBox="1">
            <a:spLocks noGrp="1"/>
          </p:cNvSpPr>
          <p:nvPr>
            <p:ph type="body" idx="1"/>
          </p:nvPr>
        </p:nvSpPr>
        <p:spPr>
          <a:xfrm>
            <a:off x="5486400" y="1276350"/>
            <a:ext cx="3657600" cy="2423093"/>
          </a:xfrm>
          <a:prstGeom prst="rect">
            <a:avLst/>
          </a:prstGeom>
        </p:spPr>
        <p:txBody>
          <a:bodyPr wrap="square" lIns="91425" tIns="91425" rIns="91425" bIns="91425" anchor="t" anchorCtr="0">
            <a:noAutofit/>
          </a:bodyPr>
          <a:lstStyle/>
          <a:p>
            <a:pPr lvl="0" rtl="0">
              <a:spcBef>
                <a:spcPts val="0"/>
              </a:spcBef>
              <a:buNone/>
            </a:pPr>
            <a:r>
              <a:rPr lang="en" sz="1800" b="1" dirty="0">
                <a:latin typeface="+mj-lt"/>
              </a:rPr>
              <a:t> </a:t>
            </a:r>
            <a:r>
              <a:rPr lang="en" sz="1800" b="1" dirty="0" smtClean="0">
                <a:latin typeface="+mj-lt"/>
              </a:rPr>
              <a:t>    </a:t>
            </a:r>
            <a:r>
              <a:rPr lang="en" sz="1800" b="1" dirty="0" smtClean="0">
                <a:solidFill>
                  <a:schemeClr val="accent2"/>
                </a:solidFill>
                <a:latin typeface="+mj-lt"/>
              </a:rPr>
              <a:t>What </a:t>
            </a:r>
            <a:r>
              <a:rPr lang="en" sz="1800" b="1" dirty="0">
                <a:solidFill>
                  <a:schemeClr val="accent2"/>
                </a:solidFill>
                <a:latin typeface="+mj-lt"/>
              </a:rPr>
              <a:t>are the top 10 most common crimes?</a:t>
            </a:r>
            <a:br>
              <a:rPr lang="en" sz="1800" b="1" dirty="0">
                <a:solidFill>
                  <a:schemeClr val="accent2"/>
                </a:solidFill>
                <a:latin typeface="+mj-lt"/>
              </a:rPr>
            </a:br>
            <a:r>
              <a:rPr lang="en" sz="1800" dirty="0">
                <a:latin typeface="+mj-lt"/>
              </a:rPr>
              <a:t>We found that 911/no voice calls happened with more frequency, although because they aren’t really a crime you could throw that data out. Besides that, the most frequent crime was disorderly conduct, followed by traffic stop incidents, common assault, and others.</a:t>
            </a:r>
          </a:p>
        </p:txBody>
      </p:sp>
      <p:pic>
        <p:nvPicPr>
          <p:cNvPr id="509" name="Shape 509"/>
          <p:cNvPicPr preferRelativeResize="0"/>
          <p:nvPr/>
        </p:nvPicPr>
        <p:blipFill>
          <a:blip r:embed="rId3">
            <a:alphaModFix/>
          </a:blip>
          <a:stretch>
            <a:fillRect/>
          </a:stretch>
        </p:blipFill>
        <p:spPr>
          <a:xfrm>
            <a:off x="118575" y="1580101"/>
            <a:ext cx="4301025" cy="2896650"/>
          </a:xfrm>
          <a:prstGeom prst="rect">
            <a:avLst/>
          </a:prstGeom>
          <a:noFill/>
          <a:ln>
            <a:noFill/>
          </a:ln>
        </p:spPr>
      </p:pic>
      <p:sp>
        <p:nvSpPr>
          <p:cNvPr id="510" name="Shape 510"/>
          <p:cNvSpPr txBox="1"/>
          <p:nvPr/>
        </p:nvSpPr>
        <p:spPr>
          <a:xfrm>
            <a:off x="4419600" y="1733550"/>
            <a:ext cx="1622556" cy="1786812"/>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1000" dirty="0">
                <a:latin typeface="+mn-lt"/>
              </a:rPr>
              <a:t>1. 911/NO  VOICE</a:t>
            </a:r>
          </a:p>
          <a:p>
            <a:pPr lvl="0" rtl="0">
              <a:lnSpc>
                <a:spcPct val="150000"/>
              </a:lnSpc>
              <a:spcBef>
                <a:spcPts val="0"/>
              </a:spcBef>
              <a:buNone/>
            </a:pPr>
            <a:r>
              <a:rPr lang="en" sz="1000" dirty="0" smtClean="0">
                <a:latin typeface="+mn-lt"/>
              </a:rPr>
              <a:t>2.DISORDERLY CONDUCT</a:t>
            </a:r>
            <a:endParaRPr lang="en" sz="1000" dirty="0">
              <a:latin typeface="+mn-lt"/>
            </a:endParaRPr>
          </a:p>
          <a:p>
            <a:pPr lvl="0" rtl="0">
              <a:lnSpc>
                <a:spcPct val="150000"/>
              </a:lnSpc>
              <a:spcBef>
                <a:spcPts val="0"/>
              </a:spcBef>
              <a:buNone/>
            </a:pPr>
            <a:r>
              <a:rPr lang="en" sz="1000" dirty="0" smtClean="0">
                <a:latin typeface="+mn-lt"/>
              </a:rPr>
              <a:t>3.TRAFFIC STOP</a:t>
            </a:r>
            <a:endParaRPr lang="en" sz="1000" dirty="0">
              <a:latin typeface="+mn-lt"/>
            </a:endParaRPr>
          </a:p>
          <a:p>
            <a:pPr lvl="0" rtl="0">
              <a:lnSpc>
                <a:spcPct val="150000"/>
              </a:lnSpc>
              <a:spcBef>
                <a:spcPts val="0"/>
              </a:spcBef>
              <a:buNone/>
            </a:pPr>
            <a:r>
              <a:rPr lang="en" sz="1000" dirty="0">
                <a:latin typeface="+mn-lt"/>
              </a:rPr>
              <a:t>4.COMMON ASSAULT</a:t>
            </a:r>
          </a:p>
          <a:p>
            <a:pPr lvl="0" rtl="0">
              <a:lnSpc>
                <a:spcPct val="150000"/>
              </a:lnSpc>
              <a:spcBef>
                <a:spcPts val="0"/>
              </a:spcBef>
              <a:buNone/>
            </a:pPr>
            <a:r>
              <a:rPr lang="en" sz="1000" dirty="0">
                <a:latin typeface="+mn-lt"/>
              </a:rPr>
              <a:t>5.AUTO ACCIDENT</a:t>
            </a:r>
          </a:p>
          <a:p>
            <a:pPr lvl="0" rtl="0">
              <a:lnSpc>
                <a:spcPct val="150000"/>
              </a:lnSpc>
              <a:spcBef>
                <a:spcPts val="0"/>
              </a:spcBef>
              <a:buNone/>
            </a:pPr>
            <a:r>
              <a:rPr lang="en" sz="1000" dirty="0">
                <a:latin typeface="+mn-lt"/>
              </a:rPr>
              <a:t>6.NARCOTICS </a:t>
            </a:r>
            <a:r>
              <a:rPr lang="en" sz="1000" dirty="0" smtClean="0">
                <a:latin typeface="+mn-lt"/>
              </a:rPr>
              <a:t>OUTSIDE</a:t>
            </a:r>
            <a:endParaRPr lang="en" sz="1000" dirty="0">
              <a:latin typeface="+mn-lt"/>
            </a:endParaRPr>
          </a:p>
          <a:p>
            <a:pPr lvl="0" rtl="0">
              <a:lnSpc>
                <a:spcPct val="150000"/>
              </a:lnSpc>
              <a:spcBef>
                <a:spcPts val="0"/>
              </a:spcBef>
              <a:buNone/>
            </a:pPr>
            <a:r>
              <a:rPr lang="en" sz="1000" dirty="0">
                <a:latin typeface="+mn-lt"/>
              </a:rPr>
              <a:t>7.OTHER</a:t>
            </a:r>
          </a:p>
          <a:p>
            <a:pPr lvl="0" rtl="0">
              <a:lnSpc>
                <a:spcPct val="150000"/>
              </a:lnSpc>
              <a:spcBef>
                <a:spcPts val="0"/>
              </a:spcBef>
              <a:buNone/>
            </a:pPr>
            <a:r>
              <a:rPr lang="en" sz="1000" dirty="0">
                <a:latin typeface="+mn-lt"/>
              </a:rPr>
              <a:t>8.SILENT ALARM</a:t>
            </a:r>
          </a:p>
          <a:p>
            <a:pPr lvl="0" rtl="0">
              <a:lnSpc>
                <a:spcPct val="150000"/>
              </a:lnSpc>
              <a:spcBef>
                <a:spcPts val="0"/>
              </a:spcBef>
              <a:buNone/>
            </a:pPr>
            <a:r>
              <a:rPr lang="en" sz="1000" dirty="0">
                <a:latin typeface="+mn-lt"/>
              </a:rPr>
              <a:t>9.FAMILY DISTURB</a:t>
            </a:r>
          </a:p>
          <a:p>
            <a:pPr lvl="0" rtl="0">
              <a:lnSpc>
                <a:spcPct val="150000"/>
              </a:lnSpc>
              <a:spcBef>
                <a:spcPts val="0"/>
              </a:spcBef>
              <a:buNone/>
            </a:pPr>
            <a:r>
              <a:rPr lang="en" sz="1000" dirty="0" smtClean="0">
                <a:latin typeface="+mn-lt"/>
              </a:rPr>
              <a:t>10.REPAIRS/SERVICE</a:t>
            </a:r>
            <a:endParaRPr lang="en" sz="1000" dirty="0">
              <a:latin typeface="+mn-lt"/>
            </a:endParaRPr>
          </a:p>
          <a:p>
            <a:pPr lvl="0" rtl="0">
              <a:spcBef>
                <a:spcPts val="0"/>
              </a:spcBef>
              <a:buNone/>
            </a:pPr>
            <a:endParaRPr sz="18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35169" y="209550"/>
            <a:ext cx="5298831" cy="762000"/>
          </a:xfrm>
          <a:prstGeom prst="rect">
            <a:avLst/>
          </a:prstGeom>
        </p:spPr>
        <p:txBody>
          <a:bodyPr wrap="square" lIns="91425" tIns="91425" rIns="91425" bIns="91425" anchor="t" anchorCtr="0">
            <a:noAutofit/>
          </a:bodyPr>
          <a:lstStyle/>
          <a:p>
            <a:pPr lvl="0">
              <a:spcBef>
                <a:spcPts val="0"/>
              </a:spcBef>
              <a:buNone/>
            </a:pPr>
            <a:r>
              <a:rPr lang="en" dirty="0">
                <a:solidFill>
                  <a:schemeClr val="accent2"/>
                </a:solidFill>
              </a:rPr>
              <a:t>What? </a:t>
            </a:r>
            <a:r>
              <a:rPr lang="en" dirty="0" smtClean="0">
                <a:solidFill>
                  <a:schemeClr val="accent2"/>
                </a:solidFill>
              </a:rPr>
              <a:t>(Policy)</a:t>
            </a:r>
            <a:endParaRPr lang="en" dirty="0">
              <a:solidFill>
                <a:schemeClr val="accent2"/>
              </a:solidFill>
            </a:endParaRPr>
          </a:p>
        </p:txBody>
      </p:sp>
      <p:sp>
        <p:nvSpPr>
          <p:cNvPr id="2" name="TextBox 1"/>
          <p:cNvSpPr txBox="1"/>
          <p:nvPr/>
        </p:nvSpPr>
        <p:spPr>
          <a:xfrm>
            <a:off x="2637692" y="1809750"/>
            <a:ext cx="4601308" cy="2554545"/>
          </a:xfrm>
          <a:prstGeom prst="rect">
            <a:avLst/>
          </a:prstGeom>
          <a:noFill/>
        </p:spPr>
        <p:txBody>
          <a:bodyPr wrap="square" rtlCol="0">
            <a:spAutoFit/>
          </a:bodyPr>
          <a:lstStyle/>
          <a:p>
            <a:pPr marL="285750" indent="-285750">
              <a:buFont typeface="Wingdings" panose="05000000000000000000" pitchFamily="2" charset="2"/>
              <a:buChar char="q"/>
            </a:pPr>
            <a:r>
              <a:rPr lang="en-US" sz="1600" dirty="0" smtClean="0">
                <a:latin typeface="+mn-lt"/>
              </a:rPr>
              <a:t>Police could increase training to handle the top ten crimes based on the data. The amount of police on the streets at night around popular areas of the city could be adjusted based on the graph . </a:t>
            </a:r>
          </a:p>
          <a:p>
            <a:pPr marL="285750" indent="-285750">
              <a:buFont typeface="Wingdings" panose="05000000000000000000" pitchFamily="2" charset="2"/>
              <a:buChar char="q"/>
            </a:pPr>
            <a:r>
              <a:rPr lang="en-US" sz="1600" dirty="0" smtClean="0">
                <a:latin typeface="+mn-lt"/>
              </a:rPr>
              <a:t>Since there is a lot of auto accidents, the police could work with the Department of Transportation to make roads safer and study the traffic patterns. Also, increase patrols for DUI, according to the data, based on the day, time, and location. </a:t>
            </a:r>
          </a:p>
          <a:p>
            <a:endParaRPr lang="en-US" sz="16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228600" y="209550"/>
            <a:ext cx="3112477" cy="914400"/>
          </a:xfrm>
          <a:prstGeom prst="rect">
            <a:avLst/>
          </a:prstGeom>
        </p:spPr>
        <p:txBody>
          <a:bodyPr wrap="square" lIns="91425" tIns="91425" rIns="91425" bIns="91425" anchor="t" anchorCtr="0">
            <a:noAutofit/>
          </a:bodyPr>
          <a:lstStyle/>
          <a:p>
            <a:pPr lvl="0" rtl="0">
              <a:spcBef>
                <a:spcPts val="0"/>
              </a:spcBef>
              <a:buNone/>
            </a:pPr>
            <a:r>
              <a:rPr lang="en" dirty="0">
                <a:solidFill>
                  <a:schemeClr val="accent2"/>
                </a:solidFill>
              </a:rPr>
              <a:t>When?</a:t>
            </a:r>
          </a:p>
        </p:txBody>
      </p:sp>
      <p:sp>
        <p:nvSpPr>
          <p:cNvPr id="522" name="Shape 522"/>
          <p:cNvSpPr txBox="1">
            <a:spLocks noGrp="1"/>
          </p:cNvSpPr>
          <p:nvPr>
            <p:ph type="body" idx="1"/>
          </p:nvPr>
        </p:nvSpPr>
        <p:spPr>
          <a:xfrm>
            <a:off x="4953000" y="1123950"/>
            <a:ext cx="3581400" cy="2895600"/>
          </a:xfrm>
          <a:prstGeom prst="rect">
            <a:avLst/>
          </a:prstGeom>
        </p:spPr>
        <p:txBody>
          <a:bodyPr wrap="square" lIns="91425" tIns="91425" rIns="91425" bIns="91425" anchor="t" anchorCtr="0">
            <a:noAutofit/>
          </a:bodyPr>
          <a:lstStyle/>
          <a:p>
            <a:pPr lvl="0" rtl="0">
              <a:spcBef>
                <a:spcPts val="0"/>
              </a:spcBef>
              <a:buNone/>
            </a:pPr>
            <a:r>
              <a:rPr lang="en" sz="2400" b="1" dirty="0" smtClean="0">
                <a:solidFill>
                  <a:schemeClr val="accent2"/>
                </a:solidFill>
                <a:latin typeface="+mj-lt"/>
              </a:rPr>
              <a:t>What </a:t>
            </a:r>
            <a:r>
              <a:rPr lang="en" sz="2400" b="1" dirty="0">
                <a:solidFill>
                  <a:schemeClr val="accent2"/>
                </a:solidFill>
                <a:latin typeface="+mj-lt"/>
              </a:rPr>
              <a:t>time of day do crimes tend to </a:t>
            </a:r>
            <a:r>
              <a:rPr lang="en" sz="2400" b="1" dirty="0" smtClean="0">
                <a:solidFill>
                  <a:schemeClr val="accent2"/>
                </a:solidFill>
                <a:latin typeface="+mj-lt"/>
              </a:rPr>
              <a:t>occur?</a:t>
            </a:r>
          </a:p>
          <a:p>
            <a:pPr lvl="0" rtl="0">
              <a:spcBef>
                <a:spcPts val="0"/>
              </a:spcBef>
              <a:buNone/>
            </a:pPr>
            <a:r>
              <a:rPr lang="en" sz="2000" dirty="0" smtClean="0"/>
              <a:t>Unsurprisingly</a:t>
            </a:r>
            <a:r>
              <a:rPr lang="en" sz="2000" dirty="0"/>
              <a:t>, we found </a:t>
            </a:r>
            <a:r>
              <a:rPr lang="en" sz="2000" dirty="0" smtClean="0"/>
              <a:t>that more </a:t>
            </a:r>
            <a:r>
              <a:rPr lang="en" sz="2000" dirty="0"/>
              <a:t>calls were made at night. What was interesting, though, was the fact that nearly twice as many calls were made at night</a:t>
            </a:r>
            <a:r>
              <a:rPr lang="en" dirty="0"/>
              <a:t>.</a:t>
            </a:r>
          </a:p>
        </p:txBody>
      </p:sp>
      <p:pic>
        <p:nvPicPr>
          <p:cNvPr id="523" name="Shape 523"/>
          <p:cNvPicPr preferRelativeResize="0"/>
          <p:nvPr/>
        </p:nvPicPr>
        <p:blipFill>
          <a:blip r:embed="rId3">
            <a:alphaModFix/>
          </a:blip>
          <a:stretch>
            <a:fillRect/>
          </a:stretch>
        </p:blipFill>
        <p:spPr>
          <a:xfrm>
            <a:off x="0" y="1372525"/>
            <a:ext cx="4307150" cy="2985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0" y="209550"/>
            <a:ext cx="7030500" cy="999300"/>
          </a:xfrm>
          <a:prstGeom prst="rect">
            <a:avLst/>
          </a:prstGeom>
        </p:spPr>
        <p:txBody>
          <a:bodyPr wrap="square" lIns="91425" tIns="91425" rIns="91425" bIns="91425" anchor="t" anchorCtr="0">
            <a:noAutofit/>
          </a:bodyPr>
          <a:lstStyle/>
          <a:p>
            <a:pPr lvl="0">
              <a:spcBef>
                <a:spcPts val="0"/>
              </a:spcBef>
              <a:buNone/>
            </a:pPr>
            <a:r>
              <a:rPr lang="en" dirty="0">
                <a:solidFill>
                  <a:schemeClr val="accent2"/>
                </a:solidFill>
              </a:rPr>
              <a:t>A.M. Hourly Crimes </a:t>
            </a:r>
          </a:p>
        </p:txBody>
      </p:sp>
      <p:pic>
        <p:nvPicPr>
          <p:cNvPr id="529" name="Shape 529"/>
          <p:cNvPicPr preferRelativeResize="0"/>
          <p:nvPr/>
        </p:nvPicPr>
        <p:blipFill>
          <a:blip r:embed="rId3">
            <a:alphaModFix/>
          </a:blip>
          <a:stretch>
            <a:fillRect/>
          </a:stretch>
        </p:blipFill>
        <p:spPr>
          <a:xfrm>
            <a:off x="1828800" y="1504950"/>
            <a:ext cx="5411137" cy="3001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xfrm>
            <a:off x="0" y="133350"/>
            <a:ext cx="7030500" cy="999300"/>
          </a:xfrm>
          <a:prstGeom prst="rect">
            <a:avLst/>
          </a:prstGeom>
        </p:spPr>
        <p:txBody>
          <a:bodyPr wrap="square" lIns="91425" tIns="91425" rIns="91425" bIns="91425" anchor="t" anchorCtr="0">
            <a:noAutofit/>
          </a:bodyPr>
          <a:lstStyle/>
          <a:p>
            <a:pPr lvl="0">
              <a:spcBef>
                <a:spcPts val="0"/>
              </a:spcBef>
              <a:buNone/>
            </a:pPr>
            <a:r>
              <a:rPr lang="en" dirty="0">
                <a:solidFill>
                  <a:schemeClr val="accent2"/>
                </a:solidFill>
              </a:rPr>
              <a:t>P.M. Hourly Crimes</a:t>
            </a:r>
          </a:p>
        </p:txBody>
      </p:sp>
      <p:pic>
        <p:nvPicPr>
          <p:cNvPr id="535" name="Shape 535"/>
          <p:cNvPicPr preferRelativeResize="0"/>
          <p:nvPr/>
        </p:nvPicPr>
        <p:blipFill>
          <a:blip r:embed="rId3">
            <a:alphaModFix/>
          </a:blip>
          <a:stretch>
            <a:fillRect/>
          </a:stretch>
        </p:blipFill>
        <p:spPr>
          <a:xfrm>
            <a:off x="2209800" y="1581150"/>
            <a:ext cx="5181600" cy="2895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title"/>
          </p:nvPr>
        </p:nvSpPr>
        <p:spPr>
          <a:xfrm>
            <a:off x="228600" y="285750"/>
            <a:ext cx="2424300" cy="497100"/>
          </a:xfrm>
          <a:prstGeom prst="rect">
            <a:avLst/>
          </a:prstGeom>
        </p:spPr>
        <p:txBody>
          <a:bodyPr wrap="square" lIns="91425" tIns="91425" rIns="91425" bIns="91425" anchor="t" anchorCtr="0">
            <a:noAutofit/>
          </a:bodyPr>
          <a:lstStyle/>
          <a:p>
            <a:pPr lvl="0" rtl="0">
              <a:spcBef>
                <a:spcPts val="0"/>
              </a:spcBef>
              <a:buNone/>
            </a:pPr>
            <a:r>
              <a:rPr lang="en" dirty="0">
                <a:solidFill>
                  <a:schemeClr val="accent2"/>
                </a:solidFill>
              </a:rPr>
              <a:t>When? </a:t>
            </a:r>
          </a:p>
          <a:p>
            <a:pPr lvl="0" rtl="0">
              <a:spcBef>
                <a:spcPts val="0"/>
              </a:spcBef>
              <a:buNone/>
            </a:pPr>
            <a:r>
              <a:rPr lang="en" dirty="0"/>
              <a:t>                                 </a:t>
            </a:r>
          </a:p>
        </p:txBody>
      </p:sp>
      <p:sp>
        <p:nvSpPr>
          <p:cNvPr id="542" name="Shape 542"/>
          <p:cNvSpPr txBox="1">
            <a:spLocks noGrp="1"/>
          </p:cNvSpPr>
          <p:nvPr>
            <p:ph type="body" idx="1"/>
          </p:nvPr>
        </p:nvSpPr>
        <p:spPr>
          <a:xfrm>
            <a:off x="4114800" y="1428750"/>
            <a:ext cx="4258800" cy="1959900"/>
          </a:xfrm>
          <a:prstGeom prst="rect">
            <a:avLst/>
          </a:prstGeom>
        </p:spPr>
        <p:txBody>
          <a:bodyPr wrap="square" lIns="91425" tIns="91425" rIns="91425" bIns="91425" anchor="t" anchorCtr="0">
            <a:noAutofit/>
          </a:bodyPr>
          <a:lstStyle/>
          <a:p>
            <a:pPr lvl="0" rtl="0">
              <a:spcBef>
                <a:spcPts val="0"/>
              </a:spcBef>
              <a:buNone/>
            </a:pPr>
            <a:r>
              <a:rPr lang="en" sz="2800" b="1" dirty="0" smtClean="0">
                <a:solidFill>
                  <a:schemeClr val="accent2"/>
                </a:solidFill>
                <a:latin typeface="+mj-lt"/>
              </a:rPr>
              <a:t>  What </a:t>
            </a:r>
            <a:r>
              <a:rPr lang="en" sz="2800" b="1" dirty="0">
                <a:solidFill>
                  <a:schemeClr val="accent2"/>
                </a:solidFill>
                <a:latin typeface="+mj-lt"/>
              </a:rPr>
              <a:t>time of year has </a:t>
            </a:r>
            <a:r>
              <a:rPr lang="en" sz="2800" b="1" dirty="0" smtClean="0">
                <a:solidFill>
                  <a:schemeClr val="accent2"/>
                </a:solidFill>
                <a:latin typeface="+mj-lt"/>
              </a:rPr>
              <a:t>the most </a:t>
            </a:r>
            <a:r>
              <a:rPr lang="en" sz="2800" b="1" dirty="0">
                <a:solidFill>
                  <a:schemeClr val="accent2"/>
                </a:solidFill>
                <a:latin typeface="+mj-lt"/>
              </a:rPr>
              <a:t>crimes?</a:t>
            </a:r>
          </a:p>
          <a:p>
            <a:pPr lvl="0" rtl="0">
              <a:spcBef>
                <a:spcPts val="0"/>
              </a:spcBef>
              <a:buNone/>
            </a:pPr>
            <a:r>
              <a:rPr lang="en" sz="2000" dirty="0" smtClean="0"/>
              <a:t>    We </a:t>
            </a:r>
            <a:r>
              <a:rPr lang="en" sz="2000" dirty="0"/>
              <a:t>examined the ten </a:t>
            </a:r>
            <a:r>
              <a:rPr lang="en" sz="2000" dirty="0" smtClean="0"/>
              <a:t>days </a:t>
            </a:r>
            <a:r>
              <a:rPr lang="en" sz="2000" dirty="0"/>
              <a:t>where the most calls were </a:t>
            </a:r>
            <a:r>
              <a:rPr lang="en" sz="2000" dirty="0" smtClean="0"/>
              <a:t>received and </a:t>
            </a:r>
            <a:r>
              <a:rPr lang="en" sz="2000" dirty="0"/>
              <a:t>found that eight of those ten days fell within the second half of the year. We also found that this was a trend throughout the data.</a:t>
            </a:r>
          </a:p>
        </p:txBody>
      </p:sp>
      <p:pic>
        <p:nvPicPr>
          <p:cNvPr id="541" name="Shape 541"/>
          <p:cNvPicPr preferRelativeResize="0"/>
          <p:nvPr/>
        </p:nvPicPr>
        <p:blipFill>
          <a:blip r:embed="rId3">
            <a:alphaModFix/>
          </a:blip>
          <a:stretch>
            <a:fillRect/>
          </a:stretch>
        </p:blipFill>
        <p:spPr>
          <a:xfrm>
            <a:off x="381000" y="1581150"/>
            <a:ext cx="3393831" cy="2895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title"/>
          </p:nvPr>
        </p:nvSpPr>
        <p:spPr>
          <a:xfrm>
            <a:off x="152400" y="57150"/>
            <a:ext cx="7030500" cy="999300"/>
          </a:xfrm>
          <a:prstGeom prst="rect">
            <a:avLst/>
          </a:prstGeom>
        </p:spPr>
        <p:txBody>
          <a:bodyPr wrap="square" lIns="91425" tIns="91425" rIns="91425" bIns="91425" anchor="t" anchorCtr="0">
            <a:noAutofit/>
          </a:bodyPr>
          <a:lstStyle/>
          <a:p>
            <a:pPr lvl="0" rtl="0">
              <a:spcBef>
                <a:spcPts val="0"/>
              </a:spcBef>
              <a:buNone/>
            </a:pPr>
            <a:r>
              <a:rPr lang="en" sz="4800" dirty="0">
                <a:solidFill>
                  <a:schemeClr val="accent2"/>
                </a:solidFill>
              </a:rPr>
              <a:t>When?</a:t>
            </a:r>
            <a:r>
              <a:rPr lang="en" dirty="0">
                <a:solidFill>
                  <a:schemeClr val="accent2"/>
                </a:solidFill>
              </a:rPr>
              <a:t> </a:t>
            </a:r>
          </a:p>
        </p:txBody>
      </p:sp>
      <p:sp>
        <p:nvSpPr>
          <p:cNvPr id="548" name="Shape 548"/>
          <p:cNvSpPr txBox="1">
            <a:spLocks noGrp="1"/>
          </p:cNvSpPr>
          <p:nvPr>
            <p:ph type="body" idx="1"/>
          </p:nvPr>
        </p:nvSpPr>
        <p:spPr>
          <a:xfrm>
            <a:off x="609600" y="1276350"/>
            <a:ext cx="3837300" cy="3440100"/>
          </a:xfrm>
          <a:prstGeom prst="rect">
            <a:avLst/>
          </a:prstGeom>
        </p:spPr>
        <p:txBody>
          <a:bodyPr wrap="square" lIns="91425" tIns="91425" rIns="91425" bIns="91425" anchor="t" anchorCtr="0">
            <a:noAutofit/>
          </a:bodyPr>
          <a:lstStyle/>
          <a:p>
            <a:pPr marL="457200" lvl="0" indent="-317500" rtl="0">
              <a:lnSpc>
                <a:spcPct val="100000"/>
              </a:lnSpc>
              <a:spcBef>
                <a:spcPts val="0"/>
              </a:spcBef>
              <a:buSzPct val="100000"/>
            </a:pPr>
            <a:r>
              <a:rPr lang="en" sz="1400" b="1" i="1" dirty="0"/>
              <a:t>Disorderly Conduct </a:t>
            </a:r>
          </a:p>
          <a:p>
            <a:pPr marL="914400" lvl="1" indent="-317500" rtl="0">
              <a:lnSpc>
                <a:spcPct val="100000"/>
              </a:lnSpc>
              <a:spcBef>
                <a:spcPts val="0"/>
              </a:spcBef>
              <a:buSzPct val="100000"/>
            </a:pPr>
            <a:r>
              <a:rPr lang="en" sz="1400" dirty="0"/>
              <a:t>March 26 - 56</a:t>
            </a:r>
          </a:p>
          <a:p>
            <a:pPr marL="914400" lvl="1" indent="-317500" rtl="0">
              <a:lnSpc>
                <a:spcPct val="100000"/>
              </a:lnSpc>
              <a:spcBef>
                <a:spcPts val="0"/>
              </a:spcBef>
              <a:buSzPct val="100000"/>
            </a:pPr>
            <a:r>
              <a:rPr lang="en" sz="1400" dirty="0"/>
              <a:t>Most Happened between July-August </a:t>
            </a:r>
          </a:p>
          <a:p>
            <a:pPr marL="914400" lvl="1" indent="-317500" rtl="0">
              <a:lnSpc>
                <a:spcPct val="100000"/>
              </a:lnSpc>
              <a:spcBef>
                <a:spcPts val="0"/>
              </a:spcBef>
              <a:buSzPct val="100000"/>
            </a:pPr>
            <a:r>
              <a:rPr lang="en" sz="1400" dirty="0"/>
              <a:t>End of November- December picked up again </a:t>
            </a:r>
          </a:p>
          <a:p>
            <a:pPr marL="457200" lvl="0" indent="-317500" rtl="0">
              <a:lnSpc>
                <a:spcPct val="100000"/>
              </a:lnSpc>
              <a:spcBef>
                <a:spcPts val="0"/>
              </a:spcBef>
              <a:buSzPct val="100000"/>
            </a:pPr>
            <a:r>
              <a:rPr lang="en" sz="1400" b="1" i="1" dirty="0"/>
              <a:t>Traffic Stop</a:t>
            </a:r>
          </a:p>
          <a:p>
            <a:pPr marL="914400" lvl="1" indent="-317500" rtl="0">
              <a:lnSpc>
                <a:spcPct val="100000"/>
              </a:lnSpc>
              <a:spcBef>
                <a:spcPts val="0"/>
              </a:spcBef>
              <a:buSzPct val="100000"/>
            </a:pPr>
            <a:r>
              <a:rPr lang="en" sz="1400" dirty="0"/>
              <a:t>85 March 26 </a:t>
            </a:r>
          </a:p>
          <a:p>
            <a:pPr marL="914400" lvl="1" indent="-317500" rtl="0">
              <a:lnSpc>
                <a:spcPct val="100000"/>
              </a:lnSpc>
              <a:spcBef>
                <a:spcPts val="0"/>
              </a:spcBef>
              <a:buSzPct val="100000"/>
            </a:pPr>
            <a:r>
              <a:rPr lang="en" sz="1400" dirty="0"/>
              <a:t>July - August </a:t>
            </a:r>
            <a:r>
              <a:rPr lang="en" sz="1400" dirty="0" smtClean="0"/>
              <a:t>= </a:t>
            </a:r>
            <a:r>
              <a:rPr lang="en" sz="1400" dirty="0"/>
              <a:t>M</a:t>
            </a:r>
            <a:r>
              <a:rPr lang="en" sz="1400" dirty="0" smtClean="0"/>
              <a:t>ost </a:t>
            </a:r>
            <a:endParaRPr lang="en" sz="1400" dirty="0"/>
          </a:p>
          <a:p>
            <a:pPr marL="914400" lvl="1" indent="-317500" rtl="0">
              <a:lnSpc>
                <a:spcPct val="100000"/>
              </a:lnSpc>
              <a:spcBef>
                <a:spcPts val="0"/>
              </a:spcBef>
              <a:buSzPct val="100000"/>
            </a:pPr>
            <a:r>
              <a:rPr lang="en" sz="1400" dirty="0"/>
              <a:t>End of November - December picked up again </a:t>
            </a:r>
          </a:p>
          <a:p>
            <a:pPr marL="457200" lvl="0" indent="-317500" rtl="0">
              <a:lnSpc>
                <a:spcPct val="100000"/>
              </a:lnSpc>
              <a:spcBef>
                <a:spcPts val="0"/>
              </a:spcBef>
              <a:buSzPct val="100000"/>
            </a:pPr>
            <a:r>
              <a:rPr lang="en" sz="1400" b="1" i="1" dirty="0"/>
              <a:t>Common Assault</a:t>
            </a:r>
          </a:p>
          <a:p>
            <a:pPr marL="914400" lvl="1" indent="-317500" rtl="0">
              <a:lnSpc>
                <a:spcPct val="100000"/>
              </a:lnSpc>
              <a:spcBef>
                <a:spcPts val="0"/>
              </a:spcBef>
              <a:buSzPct val="100000"/>
            </a:pPr>
            <a:r>
              <a:rPr lang="en" sz="1400" dirty="0"/>
              <a:t>July - August </a:t>
            </a:r>
            <a:r>
              <a:rPr lang="en" sz="1400" dirty="0" smtClean="0"/>
              <a:t>= </a:t>
            </a:r>
            <a:r>
              <a:rPr lang="en" sz="1400" dirty="0"/>
              <a:t>M</a:t>
            </a:r>
            <a:r>
              <a:rPr lang="en" sz="1400" dirty="0" smtClean="0"/>
              <a:t>ost </a:t>
            </a:r>
            <a:endParaRPr lang="en" sz="1400" dirty="0"/>
          </a:p>
          <a:p>
            <a:pPr marL="914400" lvl="1" indent="-317500" rtl="0">
              <a:lnSpc>
                <a:spcPct val="100000"/>
              </a:lnSpc>
              <a:spcBef>
                <a:spcPts val="0"/>
              </a:spcBef>
              <a:buSzPct val="100000"/>
            </a:pPr>
            <a:r>
              <a:rPr lang="en" sz="1400" dirty="0"/>
              <a:t>End of November - December picked up again </a:t>
            </a:r>
          </a:p>
          <a:p>
            <a:pPr marR="0" lvl="0" algn="l" rtl="0">
              <a:lnSpc>
                <a:spcPct val="115000"/>
              </a:lnSpc>
              <a:spcBef>
                <a:spcPts val="0"/>
              </a:spcBef>
              <a:spcAft>
                <a:spcPts val="1600"/>
              </a:spcAft>
              <a:buNone/>
            </a:pPr>
            <a:endParaRPr dirty="0"/>
          </a:p>
        </p:txBody>
      </p:sp>
      <p:sp>
        <p:nvSpPr>
          <p:cNvPr id="5" name="Shape 548"/>
          <p:cNvSpPr txBox="1">
            <a:spLocks/>
          </p:cNvSpPr>
          <p:nvPr/>
        </p:nvSpPr>
        <p:spPr>
          <a:xfrm>
            <a:off x="5029200" y="1276350"/>
            <a:ext cx="3837300" cy="3440100"/>
          </a:xfrm>
          <a:prstGeom prst="rect">
            <a:avLst/>
          </a:prstGeom>
        </p:spPr>
        <p:txBody>
          <a:bodyPr vert="horz" wrap="square" lIns="91425" tIns="91425" rIns="91425" bIns="91425" anchor="t" anchorCtr="0">
            <a:noAutofit/>
          </a:bodyPr>
          <a:lstStyle>
            <a:lvl1pPr marL="320040" lvl="0" indent="-320040" algn="l" rtl="0" eaLnBrk="1" latinLnBrk="0" hangingPunct="1">
              <a:spcBef>
                <a:spcPts val="0"/>
              </a:spcBef>
              <a:buClr>
                <a:schemeClr val="accent2"/>
              </a:buClr>
              <a:buSzPct val="60000"/>
              <a:buFont typeface="Wingdings"/>
              <a:buChar char=""/>
              <a:defRPr kumimoji="0" sz="2900" kern="1200">
                <a:solidFill>
                  <a:schemeClr val="tx1"/>
                </a:solidFill>
                <a:latin typeface="+mn-lt"/>
                <a:ea typeface="+mn-ea"/>
                <a:cs typeface="+mn-cs"/>
              </a:defRPr>
            </a:lvl1pPr>
            <a:lvl2pPr marL="640080" lvl="1" indent="-274320" algn="l" rtl="0" eaLnBrk="1" latinLnBrk="0" hangingPunct="1">
              <a:spcBef>
                <a:spcPts val="0"/>
              </a:spcBef>
              <a:buClr>
                <a:schemeClr val="accent1"/>
              </a:buClr>
              <a:buSzPct val="70000"/>
              <a:buFont typeface="Wingdings 2"/>
              <a:buChar char=""/>
              <a:defRPr kumimoji="0" sz="2600" kern="1200">
                <a:solidFill>
                  <a:schemeClr val="tx1"/>
                </a:solidFill>
                <a:latin typeface="+mn-lt"/>
                <a:ea typeface="+mn-ea"/>
                <a:cs typeface="+mn-cs"/>
              </a:defRPr>
            </a:lvl2pPr>
            <a:lvl3pPr marL="914400" lvl="2" indent="-228600" algn="l" rtl="0" eaLnBrk="1" latinLnBrk="0" hangingPunct="1">
              <a:spcBef>
                <a:spcPts val="0"/>
              </a:spcBef>
              <a:buClr>
                <a:schemeClr val="accent2"/>
              </a:buClr>
              <a:buSzPct val="75000"/>
              <a:buFont typeface="Wingdings"/>
              <a:buChar char=""/>
              <a:defRPr kumimoji="0" sz="2300" kern="1200">
                <a:solidFill>
                  <a:schemeClr val="tx1"/>
                </a:solidFill>
                <a:latin typeface="+mn-lt"/>
                <a:ea typeface="+mn-ea"/>
                <a:cs typeface="+mn-cs"/>
              </a:defRPr>
            </a:lvl3pPr>
            <a:lvl4pPr marL="1371600" lvl="3" indent="-228600" algn="l" rtl="0" eaLnBrk="1" latinLnBrk="0" hangingPunct="1">
              <a:spcBef>
                <a:spcPts val="0"/>
              </a:spcBef>
              <a:buClr>
                <a:schemeClr val="accent3"/>
              </a:buClr>
              <a:buSzPct val="75000"/>
              <a:buFont typeface="Wingdings"/>
              <a:buChar char=""/>
              <a:defRPr kumimoji="0" sz="2000" kern="1200">
                <a:solidFill>
                  <a:schemeClr val="tx1"/>
                </a:solidFill>
                <a:latin typeface="+mn-lt"/>
                <a:ea typeface="+mn-ea"/>
                <a:cs typeface="+mn-cs"/>
              </a:defRPr>
            </a:lvl4pPr>
            <a:lvl5pPr marL="1828800" lvl="4" indent="-228600" algn="l" rtl="0" eaLnBrk="1" latinLnBrk="0" hangingPunct="1">
              <a:spcBef>
                <a:spcPts val="0"/>
              </a:spcBef>
              <a:buClr>
                <a:schemeClr val="accent4"/>
              </a:buClr>
              <a:buSzPct val="65000"/>
              <a:buFont typeface="Wingdings"/>
              <a:buChar char=""/>
              <a:defRPr kumimoji="0" sz="2000" kern="1200">
                <a:solidFill>
                  <a:schemeClr val="tx1"/>
                </a:solidFill>
                <a:latin typeface="+mn-lt"/>
                <a:ea typeface="+mn-ea"/>
                <a:cs typeface="+mn-cs"/>
              </a:defRPr>
            </a:lvl5pPr>
            <a:lvl6pPr marL="2103120" lvl="5" indent="-228600" algn="l" rtl="0" eaLnBrk="1" latinLnBrk="0" hangingPunct="1">
              <a:spcBef>
                <a:spcPts val="0"/>
              </a:spcBef>
              <a:buClr>
                <a:schemeClr val="accent1"/>
              </a:buClr>
              <a:buFont typeface="Wingdings"/>
              <a:buChar char="§"/>
              <a:defRPr kumimoji="0" sz="1800" kern="1200" baseline="0">
                <a:solidFill>
                  <a:schemeClr val="tx1"/>
                </a:solidFill>
                <a:latin typeface="+mn-lt"/>
                <a:ea typeface="+mn-ea"/>
                <a:cs typeface="+mn-cs"/>
              </a:defRPr>
            </a:lvl6pPr>
            <a:lvl7pPr marL="2377440" lvl="6" indent="-228600" algn="l" rtl="0" eaLnBrk="1" latinLnBrk="0" hangingPunct="1">
              <a:spcBef>
                <a:spcPts val="0"/>
              </a:spcBef>
              <a:buClr>
                <a:schemeClr val="accent2"/>
              </a:buClr>
              <a:buFont typeface="Wingdings"/>
              <a:buChar char="§"/>
              <a:defRPr kumimoji="0" sz="1800" kern="1200" baseline="0">
                <a:solidFill>
                  <a:schemeClr val="tx1"/>
                </a:solidFill>
                <a:latin typeface="+mn-lt"/>
                <a:ea typeface="+mn-ea"/>
                <a:cs typeface="+mn-cs"/>
              </a:defRPr>
            </a:lvl7pPr>
            <a:lvl8pPr marL="2651760" lvl="7" indent="-228600" algn="l" rtl="0" eaLnBrk="1" latinLnBrk="0" hangingPunct="1">
              <a:spcBef>
                <a:spcPts val="0"/>
              </a:spcBef>
              <a:buClr>
                <a:schemeClr val="accent3"/>
              </a:buClr>
              <a:buFont typeface="Wingdings"/>
              <a:buChar char="§"/>
              <a:defRPr kumimoji="0" sz="1800" kern="1200" baseline="0">
                <a:solidFill>
                  <a:schemeClr val="tx1"/>
                </a:solidFill>
                <a:latin typeface="+mn-lt"/>
                <a:ea typeface="+mn-ea"/>
                <a:cs typeface="+mn-cs"/>
              </a:defRPr>
            </a:lvl8pPr>
            <a:lvl9pPr marL="2926080" lvl="8" indent="-228600" algn="l" rtl="0" eaLnBrk="1" latinLnBrk="0" hangingPunct="1">
              <a:spcBef>
                <a:spcPts val="0"/>
              </a:spcBef>
              <a:buClr>
                <a:schemeClr val="accent4"/>
              </a:buClr>
              <a:buFont typeface="Wingdings"/>
              <a:buChar char="§"/>
              <a:defRPr kumimoji="0" sz="1800" kern="1200" baseline="0">
                <a:solidFill>
                  <a:schemeClr val="tx1"/>
                </a:solidFill>
                <a:latin typeface="+mn-lt"/>
                <a:ea typeface="+mn-ea"/>
                <a:cs typeface="+mn-cs"/>
              </a:defRPr>
            </a:lvl9pPr>
          </a:lstStyle>
          <a:p>
            <a:pPr marL="457200" indent="-317500">
              <a:buSzPct val="100000"/>
            </a:pPr>
            <a:r>
              <a:rPr lang="en-US" sz="1400" b="1" i="1" dirty="0" smtClean="0"/>
              <a:t>Auto Accident</a:t>
            </a:r>
          </a:p>
          <a:p>
            <a:pPr marL="914400" lvl="1" indent="-317500">
              <a:buSzPct val="100000"/>
            </a:pPr>
            <a:r>
              <a:rPr lang="en-US" sz="1400" dirty="0" smtClean="0"/>
              <a:t>July – August = Most</a:t>
            </a:r>
          </a:p>
          <a:p>
            <a:pPr marL="914400" lvl="1" indent="-317500">
              <a:buSzPct val="100000"/>
            </a:pPr>
            <a:r>
              <a:rPr lang="en-US" sz="1400" dirty="0" smtClean="0"/>
              <a:t>End of November- December picked up again </a:t>
            </a:r>
          </a:p>
          <a:p>
            <a:pPr marL="457200" indent="-317500">
              <a:buSzPct val="100000"/>
            </a:pPr>
            <a:r>
              <a:rPr lang="en-US" sz="1400" b="1" i="1" dirty="0" smtClean="0"/>
              <a:t>Narcotics Outside</a:t>
            </a:r>
          </a:p>
          <a:p>
            <a:pPr marL="914400" lvl="1" indent="-317500">
              <a:buSzPct val="100000"/>
            </a:pPr>
            <a:r>
              <a:rPr lang="en-US" sz="1400" dirty="0" smtClean="0"/>
              <a:t>July - August = Most </a:t>
            </a:r>
          </a:p>
          <a:p>
            <a:pPr marL="914400" lvl="1" indent="-317500">
              <a:buSzPct val="100000"/>
            </a:pPr>
            <a:r>
              <a:rPr lang="en-US" sz="1400" dirty="0" smtClean="0"/>
              <a:t>End of November - December picked up again </a:t>
            </a:r>
          </a:p>
          <a:p>
            <a:pPr marL="914400" lvl="1" indent="-317500">
              <a:buSzPct val="100000"/>
            </a:pPr>
            <a:r>
              <a:rPr lang="en-US" sz="1400" dirty="0" smtClean="0"/>
              <a:t>January = Slow </a:t>
            </a:r>
          </a:p>
          <a:p>
            <a:pPr>
              <a:lnSpc>
                <a:spcPct val="115000"/>
              </a:lnSpc>
              <a:spcAft>
                <a:spcPts val="1600"/>
              </a:spcAft>
              <a:buFont typeface="Wingdings"/>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152400" y="57150"/>
            <a:ext cx="7030500" cy="999300"/>
          </a:xfrm>
          <a:prstGeom prst="rect">
            <a:avLst/>
          </a:prstGeom>
        </p:spPr>
        <p:txBody>
          <a:bodyPr wrap="square" lIns="91425" tIns="91425" rIns="91425" bIns="91425" anchor="t" anchorCtr="0">
            <a:noAutofit/>
          </a:bodyPr>
          <a:lstStyle/>
          <a:p>
            <a:pPr lvl="0" rtl="0">
              <a:spcBef>
                <a:spcPts val="0"/>
              </a:spcBef>
              <a:buNone/>
            </a:pPr>
            <a:r>
              <a:rPr lang="en" dirty="0">
                <a:solidFill>
                  <a:schemeClr val="accent2"/>
                </a:solidFill>
              </a:rPr>
              <a:t>When? </a:t>
            </a:r>
            <a:r>
              <a:rPr lang="en" dirty="0" smtClean="0">
                <a:solidFill>
                  <a:schemeClr val="accent2"/>
                </a:solidFill>
              </a:rPr>
              <a:t>(Policy)</a:t>
            </a:r>
            <a:endParaRPr lang="en" dirty="0">
              <a:solidFill>
                <a:schemeClr val="accent2"/>
              </a:solidFill>
            </a:endParaRPr>
          </a:p>
        </p:txBody>
      </p:sp>
      <p:sp>
        <p:nvSpPr>
          <p:cNvPr id="555" name="Shape 555"/>
          <p:cNvSpPr txBox="1">
            <a:spLocks noGrp="1"/>
          </p:cNvSpPr>
          <p:nvPr>
            <p:ph type="body" idx="1"/>
          </p:nvPr>
        </p:nvSpPr>
        <p:spPr>
          <a:prstGeom prst="rect">
            <a:avLst/>
          </a:prstGeom>
        </p:spPr>
        <p:txBody>
          <a:bodyPr wrap="square" lIns="91425" tIns="91425" rIns="91425" bIns="91425" anchor="t" anchorCtr="0">
            <a:noAutofit/>
          </a:bodyPr>
          <a:lstStyle/>
          <a:p>
            <a:pPr marL="457200" lvl="0" indent="-381000" rtl="0">
              <a:spcBef>
                <a:spcPts val="0"/>
              </a:spcBef>
              <a:buSzPct val="100000"/>
              <a:buChar char="-"/>
            </a:pPr>
            <a:r>
              <a:rPr lang="en" sz="2400" dirty="0"/>
              <a:t>Allocate more police officers in PM hours proportionate to the average of calls made every hour. </a:t>
            </a:r>
          </a:p>
          <a:p>
            <a:pPr marL="457200" lvl="0" indent="-381000" rtl="0">
              <a:spcBef>
                <a:spcPts val="0"/>
              </a:spcBef>
              <a:buSzPct val="100000"/>
              <a:buChar char="-"/>
            </a:pPr>
            <a:r>
              <a:rPr lang="en" sz="2400" dirty="0"/>
              <a:t>Have more officers on duty during the summer </a:t>
            </a:r>
            <a:r>
              <a:rPr lang="en" sz="2400" dirty="0" smtClean="0"/>
              <a:t>and November </a:t>
            </a:r>
            <a:r>
              <a:rPr lang="en" sz="2400" dirty="0"/>
              <a:t>to December</a:t>
            </a:r>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590</Words>
  <Application>Microsoft Office PowerPoint</Application>
  <PresentationFormat>On-screen Show (16:9)</PresentationFormat>
  <Paragraphs>118</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Wingdings 2</vt:lpstr>
      <vt:lpstr>Nunito</vt:lpstr>
      <vt:lpstr>Wingdings</vt:lpstr>
      <vt:lpstr>Arvo</vt:lpstr>
      <vt:lpstr>Tw Cen MT</vt:lpstr>
      <vt:lpstr>Simple Light</vt:lpstr>
      <vt:lpstr>Median</vt:lpstr>
      <vt:lpstr>  Baltimore Crime Data</vt:lpstr>
      <vt:lpstr>What?</vt:lpstr>
      <vt:lpstr>What? (Policy)</vt:lpstr>
      <vt:lpstr>When?</vt:lpstr>
      <vt:lpstr>A.M. Hourly Crimes </vt:lpstr>
      <vt:lpstr>P.M. Hourly Crimes</vt:lpstr>
      <vt:lpstr>When?                                   </vt:lpstr>
      <vt:lpstr>When? </vt:lpstr>
      <vt:lpstr>When? (Policy)</vt:lpstr>
      <vt:lpstr>How can we prevent the amount of calls received at the peak time?  </vt:lpstr>
      <vt:lpstr>Where?</vt:lpstr>
      <vt:lpstr>Map (All crimes)</vt:lpstr>
      <vt:lpstr>Map (A.M. Crimes)</vt:lpstr>
      <vt:lpstr>Map (P.M. Crimes)  </vt:lpstr>
      <vt:lpstr>Where? </vt:lpstr>
      <vt:lpstr>Where? Policy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Baltimore Crime Data</dc:title>
  <dc:creator>Emily Smoller</dc:creator>
  <cp:lastModifiedBy>welsh.emily</cp:lastModifiedBy>
  <cp:revision>6</cp:revision>
  <dcterms:modified xsi:type="dcterms:W3CDTF">2017-11-03T18:32:58Z</dcterms:modified>
</cp:coreProperties>
</file>